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6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8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9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0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1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4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5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6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27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8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29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0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31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32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33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4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5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3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37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38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42"/>
  </p:notesMasterIdLst>
  <p:sldIdLst>
    <p:sldId id="256" r:id="rId2"/>
    <p:sldId id="345" r:id="rId3"/>
    <p:sldId id="257" r:id="rId4"/>
    <p:sldId id="408" r:id="rId5"/>
    <p:sldId id="370" r:id="rId6"/>
    <p:sldId id="407" r:id="rId7"/>
    <p:sldId id="371" r:id="rId8"/>
    <p:sldId id="372" r:id="rId9"/>
    <p:sldId id="373" r:id="rId10"/>
    <p:sldId id="374" r:id="rId11"/>
    <p:sldId id="375" r:id="rId12"/>
    <p:sldId id="342" r:id="rId13"/>
    <p:sldId id="396" r:id="rId14"/>
    <p:sldId id="406" r:id="rId15"/>
    <p:sldId id="369" r:id="rId16"/>
    <p:sldId id="346" r:id="rId17"/>
    <p:sldId id="397" r:id="rId18"/>
    <p:sldId id="398" r:id="rId19"/>
    <p:sldId id="378" r:id="rId20"/>
    <p:sldId id="380" r:id="rId21"/>
    <p:sldId id="381" r:id="rId22"/>
    <p:sldId id="382" r:id="rId23"/>
    <p:sldId id="383" r:id="rId24"/>
    <p:sldId id="384" r:id="rId25"/>
    <p:sldId id="399" r:id="rId26"/>
    <p:sldId id="400" r:id="rId27"/>
    <p:sldId id="402" r:id="rId28"/>
    <p:sldId id="405" r:id="rId29"/>
    <p:sldId id="401" r:id="rId30"/>
    <p:sldId id="404" r:id="rId31"/>
    <p:sldId id="385" r:id="rId32"/>
    <p:sldId id="386" r:id="rId33"/>
    <p:sldId id="387" r:id="rId34"/>
    <p:sldId id="388" r:id="rId35"/>
    <p:sldId id="389" r:id="rId36"/>
    <p:sldId id="391" r:id="rId37"/>
    <p:sldId id="390" r:id="rId38"/>
    <p:sldId id="392" r:id="rId39"/>
    <p:sldId id="393" r:id="rId40"/>
    <p:sldId id="394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ADFBD-6661-48EB-A356-C0BE89F2715C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925D-D282-44DD-A51C-8C68DAFA55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56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82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8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64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256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40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407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118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769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50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499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00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251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776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386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356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12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09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506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181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582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731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086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55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983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259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7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046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437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799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35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90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038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40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887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45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18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97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44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925D-D282-44DD-A51C-8C68DAFA552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07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5B39D-1600-4DC0-91F6-32597D037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1BA50C-7965-446C-AFAB-59AAE153B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A75D99-5BD7-4243-BFD2-DE9EB0CA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CB5B3-50D4-43B6-A181-4FA443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9F1594-57AA-4A24-8B19-CDCEF610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31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07790-5D89-4AC5-B799-BAACC089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7E509E-0C4E-4A9E-ACB4-D42D47974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251E59-3D61-4376-9599-36EE32A7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6C60D6-B87C-4E6C-867E-30E8D5BC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316EEE-127D-435A-BF0A-33D2A35C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0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56CA41-5EB3-477F-AF40-00183854D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B062CD-0A7F-4AFB-A284-BE4D187C7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4ACFD-3C54-4B6C-AC02-5A9F61EB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31B336-4CB8-41DD-AC68-D2B9CFE5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7EEA09-3E8F-4079-A9EF-A01C3269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17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34280-4F00-48ED-A430-3427E716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87C534-FB3F-47DC-A96C-0AE4EBF87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6681D-30E7-4F0F-B7B8-8CAAF992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E82C2-12E8-4497-9AFA-3FE34716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5804B3-B44F-471A-826C-FA22E088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60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33DB34-4263-4C37-856E-6D6E8E26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8262858-C854-48E7-AC0C-172CF94C6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69BC42-6E93-44B1-8721-A08F0C79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1C7149-C417-4867-95C9-2F839ACF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6AAB77-B7E4-4FFC-BFBC-28E4F781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54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F1725-0195-4493-9751-7CF2F80C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39CD81-44AC-4C23-B656-5181CD7AD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F7F025-235F-40A0-8D31-0D8D5C0CA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475324-B5B9-4635-B955-3627547E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D01E9D-3739-4C40-B2AF-C26DC8A1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CC458A-03F7-43AD-8BD0-F158017D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76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E416A-5AE8-4656-8F94-F3A73789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86C581-85F6-49CE-9B40-681961C5B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7C43EA-7D31-4408-9B89-C7C4933B3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32FF19-5E84-40D2-93D8-F371E41E4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A3B3FC-D8D1-4F3A-AA05-2E2FD2C56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EC7093-5FD2-4804-9E78-1FF397DE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EDF37D-6560-4B68-A196-E7F1F543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A0B2E2-DC92-4B8D-8B8C-8509A0A3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4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6F207-1E46-45ED-92A1-ACF6E20A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DA95BA-416E-4B13-80FE-83774EEC0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8B9E9F-80FC-442E-A6A6-2603A07B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F311F3-535B-4684-9D71-34876949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97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0AAB61-1A3C-4DAC-93B9-0FBD5CF5B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E1AF5E-0F5A-41A2-9B8D-0BA23EA4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200E80-51D6-4787-B2B8-22A7417F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11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44DBA-9C6E-41A9-AF5D-3F1A9FBE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EB46C-5064-45C9-ADC9-063A842E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BE3357-440F-438E-B99E-6CB05935A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EF5CC3-F160-4C9B-8104-043FBD3D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46E68C-2DFF-4704-B74E-298D8F93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D34029-6605-4E77-A866-BF25F662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99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8B6A8-1B1C-46BE-82F0-6788B7046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B9DA82-644E-4C48-98A4-E925730F2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837079-5C5C-4216-9065-D116D68BD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2B4873-124E-49DB-93D3-4308669B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3F7B0-C783-4715-899B-D9C677CC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1F6376-5B54-4E12-9AD2-BCA7209D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7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3D0-68DF-492E-A1B2-9A7A0CD4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E514E6-9460-4B27-825D-3F3E5339D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72984A-0E6A-47C5-86B6-12DB1C904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ru-RU" smtClean="0"/>
              <a:pPr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AD546E-65D5-4E11-9692-6BC828836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FB68AE-0D05-4706-9AD6-13A49AA97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85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8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7.png"/><Relationship Id="rId2" Type="http://schemas.openxmlformats.org/officeDocument/2006/relationships/tags" Target="../tags/tag26.xml"/><Relationship Id="rId16" Type="http://schemas.openxmlformats.org/officeDocument/2006/relationships/image" Target="../media/image41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6.png"/><Relationship Id="rId5" Type="http://schemas.openxmlformats.org/officeDocument/2006/relationships/tags" Target="../tags/tag29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8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notesSlide" Target="../notesSlides/notesSlide10.xml"/><Relationship Id="rId18" Type="http://schemas.openxmlformats.org/officeDocument/2006/relationships/image" Target="../media/image44.png"/><Relationship Id="rId3" Type="http://schemas.openxmlformats.org/officeDocument/2006/relationships/tags" Target="../tags/tag34.xml"/><Relationship Id="rId21" Type="http://schemas.openxmlformats.org/officeDocument/2006/relationships/image" Target="../media/image47.png"/><Relationship Id="rId7" Type="http://schemas.openxmlformats.org/officeDocument/2006/relationships/tags" Target="../tags/tag3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tags" Target="../tags/tag3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50.png"/><Relationship Id="rId5" Type="http://schemas.openxmlformats.org/officeDocument/2006/relationships/tags" Target="../tags/tag36.xml"/><Relationship Id="rId15" Type="http://schemas.openxmlformats.org/officeDocument/2006/relationships/image" Target="../media/image21.png"/><Relationship Id="rId23" Type="http://schemas.openxmlformats.org/officeDocument/2006/relationships/image" Target="../media/image49.png"/><Relationship Id="rId10" Type="http://schemas.openxmlformats.org/officeDocument/2006/relationships/tags" Target="../tags/tag41.xml"/><Relationship Id="rId19" Type="http://schemas.openxmlformats.org/officeDocument/2006/relationships/image" Target="../media/image45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16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5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tags" Target="../tags/tag44.xml"/><Relationship Id="rId16" Type="http://schemas.openxmlformats.org/officeDocument/2006/relationships/image" Target="../media/image58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53.png"/><Relationship Id="rId5" Type="http://schemas.openxmlformats.org/officeDocument/2006/relationships/tags" Target="../tags/tag47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54.png"/><Relationship Id="rId18" Type="http://schemas.openxmlformats.org/officeDocument/2006/relationships/image" Target="../media/image62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53.png"/><Relationship Id="rId17" Type="http://schemas.openxmlformats.org/officeDocument/2006/relationships/image" Target="../media/image61.png"/><Relationship Id="rId2" Type="http://schemas.openxmlformats.org/officeDocument/2006/relationships/tags" Target="../tags/tag51.xml"/><Relationship Id="rId16" Type="http://schemas.openxmlformats.org/officeDocument/2006/relationships/image" Target="../media/image58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0.png"/><Relationship Id="rId5" Type="http://schemas.openxmlformats.org/officeDocument/2006/relationships/tags" Target="../tags/tag54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12.xml"/><Relationship Id="rId19" Type="http://schemas.openxmlformats.org/officeDocument/2006/relationships/image" Target="../media/image59.png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67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65.png"/><Relationship Id="rId5" Type="http://schemas.openxmlformats.org/officeDocument/2006/relationships/tags" Target="../tags/tag62.xm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tags" Target="../tags/tag61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tags" Target="../tags/tag65.xml"/><Relationship Id="rId16" Type="http://schemas.openxmlformats.org/officeDocument/2006/relationships/image" Target="../media/image75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70.png"/><Relationship Id="rId5" Type="http://schemas.openxmlformats.org/officeDocument/2006/relationships/tags" Target="../tags/tag68.xml"/><Relationship Id="rId15" Type="http://schemas.openxmlformats.org/officeDocument/2006/relationships/image" Target="../media/image74.png"/><Relationship Id="rId10" Type="http://schemas.openxmlformats.org/officeDocument/2006/relationships/notesSlide" Target="../notesSlides/notesSlide15.xml"/><Relationship Id="rId19" Type="http://schemas.openxmlformats.org/officeDocument/2006/relationships/image" Target="../media/image78.png"/><Relationship Id="rId4" Type="http://schemas.openxmlformats.org/officeDocument/2006/relationships/tags" Target="../tags/tag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71.png"/><Relationship Id="rId18" Type="http://schemas.openxmlformats.org/officeDocument/2006/relationships/image" Target="../media/image77.png"/><Relationship Id="rId3" Type="http://schemas.openxmlformats.org/officeDocument/2006/relationships/tags" Target="../tags/tag74.xml"/><Relationship Id="rId21" Type="http://schemas.openxmlformats.org/officeDocument/2006/relationships/image" Target="../media/image81.png"/><Relationship Id="rId7" Type="http://schemas.openxmlformats.org/officeDocument/2006/relationships/tags" Target="../tags/tag78.xml"/><Relationship Id="rId12" Type="http://schemas.openxmlformats.org/officeDocument/2006/relationships/image" Target="../media/image70.png"/><Relationship Id="rId17" Type="http://schemas.openxmlformats.org/officeDocument/2006/relationships/image" Target="../media/image76.png"/><Relationship Id="rId2" Type="http://schemas.openxmlformats.org/officeDocument/2006/relationships/tags" Target="../tags/tag73.xml"/><Relationship Id="rId16" Type="http://schemas.openxmlformats.org/officeDocument/2006/relationships/image" Target="../media/image75.png"/><Relationship Id="rId20" Type="http://schemas.openxmlformats.org/officeDocument/2006/relationships/image" Target="../media/image80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76.xml"/><Relationship Id="rId15" Type="http://schemas.openxmlformats.org/officeDocument/2006/relationships/image" Target="../media/image7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8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76.png"/><Relationship Id="rId18" Type="http://schemas.openxmlformats.org/officeDocument/2006/relationships/image" Target="../media/image84.png"/><Relationship Id="rId3" Type="http://schemas.openxmlformats.org/officeDocument/2006/relationships/tags" Target="../tags/tag83.xml"/><Relationship Id="rId21" Type="http://schemas.openxmlformats.org/officeDocument/2006/relationships/image" Target="../media/image87.png"/><Relationship Id="rId7" Type="http://schemas.openxmlformats.org/officeDocument/2006/relationships/tags" Target="../tags/tag87.xml"/><Relationship Id="rId12" Type="http://schemas.openxmlformats.org/officeDocument/2006/relationships/image" Target="../media/image70.png"/><Relationship Id="rId17" Type="http://schemas.openxmlformats.org/officeDocument/2006/relationships/image" Target="../media/image83.png"/><Relationship Id="rId2" Type="http://schemas.openxmlformats.org/officeDocument/2006/relationships/tags" Target="../tags/tag82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85.xml"/><Relationship Id="rId15" Type="http://schemas.openxmlformats.org/officeDocument/2006/relationships/image" Target="../media/image7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8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tags" Target="../tags/tag91.xml"/><Relationship Id="rId16" Type="http://schemas.openxmlformats.org/officeDocument/2006/relationships/image" Target="../media/image9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88.png"/><Relationship Id="rId5" Type="http://schemas.openxmlformats.org/officeDocument/2006/relationships/tags" Target="../tags/tag94.xml"/><Relationship Id="rId15" Type="http://schemas.openxmlformats.org/officeDocument/2006/relationships/image" Target="../media/image92.png"/><Relationship Id="rId10" Type="http://schemas.openxmlformats.org/officeDocument/2006/relationships/notesSlide" Target="../notesSlides/notesSlide18.xml"/><Relationship Id="rId19" Type="http://schemas.openxmlformats.org/officeDocument/2006/relationships/image" Target="../media/image96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png"/><Relationship Id="rId26" Type="http://schemas.openxmlformats.org/officeDocument/2006/relationships/image" Target="../media/image9.png"/><Relationship Id="rId3" Type="http://schemas.openxmlformats.org/officeDocument/2006/relationships/tags" Target="../tags/tag3.xml"/><Relationship Id="rId21" Type="http://schemas.openxmlformats.org/officeDocument/2006/relationships/image" Target="../media/image4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.xml"/><Relationship Id="rId25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.png"/><Relationship Id="rId29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10" Type="http://schemas.openxmlformats.org/officeDocument/2006/relationships/tags" Target="../tags/tag10.xml"/><Relationship Id="rId19" Type="http://schemas.openxmlformats.org/officeDocument/2006/relationships/image" Target="../media/image2.png"/><Relationship Id="rId31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5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tags" Target="../tags/tag100.xml"/><Relationship Id="rId21" Type="http://schemas.openxmlformats.org/officeDocument/2006/relationships/image" Target="../media/image103.png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tags" Target="../tags/tag99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image" Target="../media/image106.png"/><Relationship Id="rId5" Type="http://schemas.openxmlformats.org/officeDocument/2006/relationships/tags" Target="../tags/tag102.xml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tags" Target="../tags/tag107.xml"/><Relationship Id="rId19" Type="http://schemas.openxmlformats.org/officeDocument/2006/relationships/image" Target="../media/image101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notesSlide" Target="../notesSlides/notesSlide19.xml"/><Relationship Id="rId22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tags" Target="../tags/tag111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notesSlide" Target="../notesSlides/notesSlide20.xml"/><Relationship Id="rId5" Type="http://schemas.openxmlformats.org/officeDocument/2006/relationships/tags" Target="../tags/tag114.xml"/><Relationship Id="rId15" Type="http://schemas.openxmlformats.org/officeDocument/2006/relationships/image" Target="../media/image10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12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../media/image114.png"/><Relationship Id="rId18" Type="http://schemas.openxmlformats.org/officeDocument/2006/relationships/image" Target="../media/image110.png"/><Relationship Id="rId3" Type="http://schemas.openxmlformats.org/officeDocument/2006/relationships/tags" Target="../tags/tag121.xml"/><Relationship Id="rId21" Type="http://schemas.openxmlformats.org/officeDocument/2006/relationships/image" Target="../media/image116.png"/><Relationship Id="rId7" Type="http://schemas.openxmlformats.org/officeDocument/2006/relationships/tags" Target="../tags/tag125.xml"/><Relationship Id="rId12" Type="http://schemas.openxmlformats.org/officeDocument/2006/relationships/notesSlide" Target="../notesSlides/notesSlide21.xml"/><Relationship Id="rId17" Type="http://schemas.openxmlformats.org/officeDocument/2006/relationships/image" Target="../media/image109.png"/><Relationship Id="rId2" Type="http://schemas.openxmlformats.org/officeDocument/2006/relationships/tags" Target="../tags/tag120.xml"/><Relationship Id="rId16" Type="http://schemas.openxmlformats.org/officeDocument/2006/relationships/image" Target="../media/image108.png"/><Relationship Id="rId20" Type="http://schemas.openxmlformats.org/officeDocument/2006/relationships/image" Target="../media/image115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3.xml"/><Relationship Id="rId15" Type="http://schemas.openxmlformats.org/officeDocument/2006/relationships/image" Target="../media/image107.png"/><Relationship Id="rId10" Type="http://schemas.openxmlformats.org/officeDocument/2006/relationships/tags" Target="../tags/tag128.xml"/><Relationship Id="rId19" Type="http://schemas.openxmlformats.org/officeDocument/2006/relationships/image" Target="../media/image111.png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image" Target="../media/image106.png"/><Relationship Id="rId22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14.png"/><Relationship Id="rId18" Type="http://schemas.openxmlformats.org/officeDocument/2006/relationships/image" Target="../media/image110.png"/><Relationship Id="rId3" Type="http://schemas.openxmlformats.org/officeDocument/2006/relationships/tags" Target="../tags/tag131.xml"/><Relationship Id="rId21" Type="http://schemas.openxmlformats.org/officeDocument/2006/relationships/image" Target="../media/image119.png"/><Relationship Id="rId7" Type="http://schemas.openxmlformats.org/officeDocument/2006/relationships/tags" Target="../tags/tag135.xml"/><Relationship Id="rId12" Type="http://schemas.openxmlformats.org/officeDocument/2006/relationships/notesSlide" Target="../notesSlides/notesSlide22.xml"/><Relationship Id="rId17" Type="http://schemas.openxmlformats.org/officeDocument/2006/relationships/image" Target="../media/image109.png"/><Relationship Id="rId2" Type="http://schemas.openxmlformats.org/officeDocument/2006/relationships/tags" Target="../tags/tag130.xml"/><Relationship Id="rId16" Type="http://schemas.openxmlformats.org/officeDocument/2006/relationships/image" Target="../media/image108.png"/><Relationship Id="rId20" Type="http://schemas.openxmlformats.org/officeDocument/2006/relationships/image" Target="../media/image118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15" Type="http://schemas.openxmlformats.org/officeDocument/2006/relationships/image" Target="../media/image107.png"/><Relationship Id="rId10" Type="http://schemas.openxmlformats.org/officeDocument/2006/relationships/tags" Target="../tags/tag138.xml"/><Relationship Id="rId19" Type="http://schemas.openxmlformats.org/officeDocument/2006/relationships/image" Target="../media/image111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06.png"/><Relationship Id="rId22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118.png"/><Relationship Id="rId18" Type="http://schemas.openxmlformats.org/officeDocument/2006/relationships/image" Target="../media/image125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121.png"/><Relationship Id="rId17" Type="http://schemas.openxmlformats.org/officeDocument/2006/relationships/image" Target="../media/image124.png"/><Relationship Id="rId2" Type="http://schemas.openxmlformats.org/officeDocument/2006/relationships/tags" Target="../tags/tag140.xml"/><Relationship Id="rId16" Type="http://schemas.openxmlformats.org/officeDocument/2006/relationships/image" Target="../media/image123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120.png"/><Relationship Id="rId5" Type="http://schemas.openxmlformats.org/officeDocument/2006/relationships/tags" Target="../tags/tag143.xml"/><Relationship Id="rId15" Type="http://schemas.openxmlformats.org/officeDocument/2006/relationships/image" Target="../media/image122.png"/><Relationship Id="rId10" Type="http://schemas.openxmlformats.org/officeDocument/2006/relationships/notesSlide" Target="../notesSlides/notesSlide23.xml"/><Relationship Id="rId4" Type="http://schemas.openxmlformats.org/officeDocument/2006/relationships/tags" Target="../tags/tag14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9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128.png"/><Relationship Id="rId2" Type="http://schemas.openxmlformats.org/officeDocument/2006/relationships/tags" Target="../tags/tag148.xml"/><Relationship Id="rId16" Type="http://schemas.openxmlformats.org/officeDocument/2006/relationships/image" Target="../media/image132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127.png"/><Relationship Id="rId5" Type="http://schemas.openxmlformats.org/officeDocument/2006/relationships/tags" Target="../tags/tag151.xml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tags" Target="../tags/tag150.xml"/><Relationship Id="rId9" Type="http://schemas.openxmlformats.org/officeDocument/2006/relationships/notesSlide" Target="../notesSlides/notesSlide24.xml"/><Relationship Id="rId1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156.xml"/><Relationship Id="rId7" Type="http://schemas.openxmlformats.org/officeDocument/2006/relationships/image" Target="../media/image133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notesSlide" Target="../notesSlides/notesSlide25.xml"/><Relationship Id="rId11" Type="http://schemas.openxmlformats.org/officeDocument/2006/relationships/image" Target="../media/image1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6.png"/><Relationship Id="rId4" Type="http://schemas.openxmlformats.org/officeDocument/2006/relationships/tags" Target="../tags/tag157.xml"/><Relationship Id="rId9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image" Target="../media/image131.png"/><Relationship Id="rId18" Type="http://schemas.openxmlformats.org/officeDocument/2006/relationships/image" Target="../media/image144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image" Target="../media/image139.png"/><Relationship Id="rId17" Type="http://schemas.openxmlformats.org/officeDocument/2006/relationships/image" Target="../media/image143.png"/><Relationship Id="rId2" Type="http://schemas.openxmlformats.org/officeDocument/2006/relationships/tags" Target="../tags/tag159.xml"/><Relationship Id="rId16" Type="http://schemas.openxmlformats.org/officeDocument/2006/relationships/image" Target="../media/image142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image" Target="../media/image138.png"/><Relationship Id="rId5" Type="http://schemas.openxmlformats.org/officeDocument/2006/relationships/tags" Target="../tags/tag162.xml"/><Relationship Id="rId15" Type="http://schemas.openxmlformats.org/officeDocument/2006/relationships/image" Target="../media/image141.png"/><Relationship Id="rId10" Type="http://schemas.openxmlformats.org/officeDocument/2006/relationships/notesSlide" Target="../notesSlides/notesSlide26.xml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0.png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image" Target="../media/image131.png"/><Relationship Id="rId2" Type="http://schemas.openxmlformats.org/officeDocument/2006/relationships/tags" Target="../tags/tag167.xml"/><Relationship Id="rId16" Type="http://schemas.openxmlformats.org/officeDocument/2006/relationships/image" Target="../media/image147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139.png"/><Relationship Id="rId5" Type="http://schemas.openxmlformats.org/officeDocument/2006/relationships/tags" Target="../tags/tag170.xml"/><Relationship Id="rId15" Type="http://schemas.openxmlformats.org/officeDocument/2006/relationships/image" Target="../media/image146.png"/><Relationship Id="rId10" Type="http://schemas.openxmlformats.org/officeDocument/2006/relationships/image" Target="../media/image138.png"/><Relationship Id="rId4" Type="http://schemas.openxmlformats.org/officeDocument/2006/relationships/tags" Target="../tags/tag169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image" Target="../media/image150.png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9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98.png"/><Relationship Id="rId5" Type="http://schemas.openxmlformats.org/officeDocument/2006/relationships/tags" Target="../tags/tag177.xml"/><Relationship Id="rId10" Type="http://schemas.openxmlformats.org/officeDocument/2006/relationships/image" Target="../media/image97.png"/><Relationship Id="rId4" Type="http://schemas.openxmlformats.org/officeDocument/2006/relationships/tags" Target="../tags/tag176.xml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../media/image98.png"/><Relationship Id="rId18" Type="http://schemas.openxmlformats.org/officeDocument/2006/relationships/image" Target="../media/image154.pn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97.png"/><Relationship Id="rId17" Type="http://schemas.openxmlformats.org/officeDocument/2006/relationships/image" Target="../media/image151.png"/><Relationship Id="rId2" Type="http://schemas.openxmlformats.org/officeDocument/2006/relationships/tags" Target="../tags/tag180.xml"/><Relationship Id="rId16" Type="http://schemas.openxmlformats.org/officeDocument/2006/relationships/image" Target="../media/image153.pn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148.png"/><Relationship Id="rId5" Type="http://schemas.openxmlformats.org/officeDocument/2006/relationships/tags" Target="../tags/tag183.xml"/><Relationship Id="rId15" Type="http://schemas.openxmlformats.org/officeDocument/2006/relationships/image" Target="../media/image152.png"/><Relationship Id="rId10" Type="http://schemas.openxmlformats.org/officeDocument/2006/relationships/notesSlide" Target="../notesSlides/notesSlide29.xml"/><Relationship Id="rId4" Type="http://schemas.openxmlformats.org/officeDocument/2006/relationships/tags" Target="../tags/tag18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tags" Target="../tags/tag189.xml"/><Relationship Id="rId7" Type="http://schemas.openxmlformats.org/officeDocument/2006/relationships/image" Target="../media/image155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9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93.png"/><Relationship Id="rId18" Type="http://schemas.openxmlformats.org/officeDocument/2006/relationships/image" Target="../media/image163.pn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image" Target="../media/image92.png"/><Relationship Id="rId17" Type="http://schemas.openxmlformats.org/officeDocument/2006/relationships/image" Target="../media/image162.png"/><Relationship Id="rId2" Type="http://schemas.openxmlformats.org/officeDocument/2006/relationships/tags" Target="../tags/tag191.xml"/><Relationship Id="rId16" Type="http://schemas.openxmlformats.org/officeDocument/2006/relationships/image" Target="../media/image161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158.png"/><Relationship Id="rId5" Type="http://schemas.openxmlformats.org/officeDocument/2006/relationships/tags" Target="../tags/tag194.xml"/><Relationship Id="rId15" Type="http://schemas.openxmlformats.org/officeDocument/2006/relationships/image" Target="../media/image160.png"/><Relationship Id="rId10" Type="http://schemas.openxmlformats.org/officeDocument/2006/relationships/notesSlide" Target="../notesSlides/notesSlide31.xml"/><Relationship Id="rId4" Type="http://schemas.openxmlformats.org/officeDocument/2006/relationships/tags" Target="../tags/tag19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image" Target="../media/image97.png"/><Relationship Id="rId18" Type="http://schemas.openxmlformats.org/officeDocument/2006/relationships/image" Target="../media/image165.png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image" Target="../media/image158.png"/><Relationship Id="rId17" Type="http://schemas.openxmlformats.org/officeDocument/2006/relationships/image" Target="../media/image164.png"/><Relationship Id="rId2" Type="http://schemas.openxmlformats.org/officeDocument/2006/relationships/tags" Target="../tags/tag199.xml"/><Relationship Id="rId16" Type="http://schemas.openxmlformats.org/officeDocument/2006/relationships/image" Target="../media/image83.png"/><Relationship Id="rId20" Type="http://schemas.openxmlformats.org/officeDocument/2006/relationships/image" Target="../media/image167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notesSlide" Target="../notesSlides/notesSlide32.xml"/><Relationship Id="rId5" Type="http://schemas.openxmlformats.org/officeDocument/2006/relationships/tags" Target="../tags/tag202.xml"/><Relationship Id="rId15" Type="http://schemas.openxmlformats.org/officeDocument/2006/relationships/image" Target="../media/image8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66.pn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13" Type="http://schemas.openxmlformats.org/officeDocument/2006/relationships/image" Target="../media/image170.png"/><Relationship Id="rId3" Type="http://schemas.openxmlformats.org/officeDocument/2006/relationships/tags" Target="../tags/tag20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9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image" Target="../media/image166.png"/><Relationship Id="rId5" Type="http://schemas.openxmlformats.org/officeDocument/2006/relationships/tags" Target="../tags/tag211.xml"/><Relationship Id="rId10" Type="http://schemas.openxmlformats.org/officeDocument/2006/relationships/image" Target="../media/image168.png"/><Relationship Id="rId4" Type="http://schemas.openxmlformats.org/officeDocument/2006/relationships/tags" Target="../tags/tag210.xml"/><Relationship Id="rId9" Type="http://schemas.openxmlformats.org/officeDocument/2006/relationships/image" Target="../media/image97.png"/><Relationship Id="rId1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image" Target="../media/image170.png"/><Relationship Id="rId18" Type="http://schemas.openxmlformats.org/officeDocument/2006/relationships/image" Target="../media/image102.png"/><Relationship Id="rId3" Type="http://schemas.openxmlformats.org/officeDocument/2006/relationships/tags" Target="../tags/tag215.xml"/><Relationship Id="rId21" Type="http://schemas.openxmlformats.org/officeDocument/2006/relationships/image" Target="../media/image173.png"/><Relationship Id="rId7" Type="http://schemas.openxmlformats.org/officeDocument/2006/relationships/tags" Target="../tags/tag219.xml"/><Relationship Id="rId12" Type="http://schemas.openxmlformats.org/officeDocument/2006/relationships/notesSlide" Target="../notesSlides/notesSlide34.xml"/><Relationship Id="rId17" Type="http://schemas.openxmlformats.org/officeDocument/2006/relationships/image" Target="../media/image101.png"/><Relationship Id="rId2" Type="http://schemas.openxmlformats.org/officeDocument/2006/relationships/tags" Target="../tags/tag214.xml"/><Relationship Id="rId16" Type="http://schemas.openxmlformats.org/officeDocument/2006/relationships/image" Target="../media/image100.png"/><Relationship Id="rId20" Type="http://schemas.openxmlformats.org/officeDocument/2006/relationships/image" Target="../media/image172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17.xml"/><Relationship Id="rId15" Type="http://schemas.openxmlformats.org/officeDocument/2006/relationships/image" Target="../media/image99.png"/><Relationship Id="rId10" Type="http://schemas.openxmlformats.org/officeDocument/2006/relationships/tags" Target="../tags/tag222.xml"/><Relationship Id="rId19" Type="http://schemas.openxmlformats.org/officeDocument/2006/relationships/image" Target="../media/image103.png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image" Target="../media/image171.png"/><Relationship Id="rId22" Type="http://schemas.openxmlformats.org/officeDocument/2006/relationships/image" Target="../media/image1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8.png"/><Relationship Id="rId26" Type="http://schemas.openxmlformats.org/officeDocument/2006/relationships/image" Target="../media/image181.png"/><Relationship Id="rId3" Type="http://schemas.openxmlformats.org/officeDocument/2006/relationships/tags" Target="../tags/tag225.xml"/><Relationship Id="rId21" Type="http://schemas.openxmlformats.org/officeDocument/2006/relationships/image" Target="../media/image177.png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image" Target="../media/image107.png"/><Relationship Id="rId25" Type="http://schemas.openxmlformats.org/officeDocument/2006/relationships/image" Target="../media/image180.png"/><Relationship Id="rId2" Type="http://schemas.openxmlformats.org/officeDocument/2006/relationships/tags" Target="../tags/tag224.xml"/><Relationship Id="rId16" Type="http://schemas.openxmlformats.org/officeDocument/2006/relationships/image" Target="../media/image175.png"/><Relationship Id="rId20" Type="http://schemas.openxmlformats.org/officeDocument/2006/relationships/image" Target="../media/image176.png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image" Target="../media/image117.png"/><Relationship Id="rId5" Type="http://schemas.openxmlformats.org/officeDocument/2006/relationships/tags" Target="../tags/tag227.xml"/><Relationship Id="rId15" Type="http://schemas.openxmlformats.org/officeDocument/2006/relationships/image" Target="../media/image101.png"/><Relationship Id="rId23" Type="http://schemas.openxmlformats.org/officeDocument/2006/relationships/image" Target="../media/image179.png"/><Relationship Id="rId10" Type="http://schemas.openxmlformats.org/officeDocument/2006/relationships/tags" Target="../tags/tag232.xml"/><Relationship Id="rId19" Type="http://schemas.openxmlformats.org/officeDocument/2006/relationships/image" Target="../media/image109.png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notesSlide" Target="../notesSlides/notesSlide35.xml"/><Relationship Id="rId22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186.png"/><Relationship Id="rId3" Type="http://schemas.openxmlformats.org/officeDocument/2006/relationships/tags" Target="../tags/tag23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5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image" Target="../media/image184.png"/><Relationship Id="rId5" Type="http://schemas.openxmlformats.org/officeDocument/2006/relationships/tags" Target="../tags/tag239.xml"/><Relationship Id="rId10" Type="http://schemas.openxmlformats.org/officeDocument/2006/relationships/image" Target="../media/image183.png"/><Relationship Id="rId4" Type="http://schemas.openxmlformats.org/officeDocument/2006/relationships/tags" Target="../tags/tag238.xml"/><Relationship Id="rId9" Type="http://schemas.openxmlformats.org/officeDocument/2006/relationships/image" Target="../media/image182.png"/><Relationship Id="rId1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tags" Target="../tags/tag243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187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2.png"/><Relationship Id="rId5" Type="http://schemas.openxmlformats.org/officeDocument/2006/relationships/tags" Target="../tags/tag245.xml"/><Relationship Id="rId10" Type="http://schemas.openxmlformats.org/officeDocument/2006/relationships/image" Target="../media/image169.png"/><Relationship Id="rId4" Type="http://schemas.openxmlformats.org/officeDocument/2006/relationships/tags" Target="../tags/tag244.xml"/><Relationship Id="rId9" Type="http://schemas.openxmlformats.org/officeDocument/2006/relationships/image" Target="../media/image16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258.xml"/><Relationship Id="rId18" Type="http://schemas.openxmlformats.org/officeDocument/2006/relationships/notesSlide" Target="../notesSlides/notesSlide38.xml"/><Relationship Id="rId26" Type="http://schemas.openxmlformats.org/officeDocument/2006/relationships/image" Target="../media/image191.png"/><Relationship Id="rId3" Type="http://schemas.openxmlformats.org/officeDocument/2006/relationships/tags" Target="../tags/tag248.xml"/><Relationship Id="rId21" Type="http://schemas.openxmlformats.org/officeDocument/2006/relationships/image" Target="../media/image162.png"/><Relationship Id="rId34" Type="http://schemas.openxmlformats.org/officeDocument/2006/relationships/image" Target="../media/image199.png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90.png"/><Relationship Id="rId33" Type="http://schemas.openxmlformats.org/officeDocument/2006/relationships/image" Target="../media/image198.png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image" Target="../media/image168.png"/><Relationship Id="rId29" Type="http://schemas.openxmlformats.org/officeDocument/2006/relationships/image" Target="../media/image194.png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image" Target="../media/image79.png"/><Relationship Id="rId32" Type="http://schemas.openxmlformats.org/officeDocument/2006/relationships/image" Target="../media/image197.png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23" Type="http://schemas.openxmlformats.org/officeDocument/2006/relationships/image" Target="../media/image189.png"/><Relationship Id="rId28" Type="http://schemas.openxmlformats.org/officeDocument/2006/relationships/image" Target="../media/image193.png"/><Relationship Id="rId10" Type="http://schemas.openxmlformats.org/officeDocument/2006/relationships/tags" Target="../tags/tag255.xml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image" Target="../media/image188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8" Type="http://schemas.openxmlformats.org/officeDocument/2006/relationships/tags" Target="../tags/tag2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image" Target="../media/image189.png"/><Relationship Id="rId39" Type="http://schemas.openxmlformats.org/officeDocument/2006/relationships/image" Target="../media/image198.png"/><Relationship Id="rId21" Type="http://schemas.openxmlformats.org/officeDocument/2006/relationships/notesSlide" Target="../notesSlides/notesSlide39.xml"/><Relationship Id="rId34" Type="http://schemas.openxmlformats.org/officeDocument/2006/relationships/image" Target="../media/image196.png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image" Target="../media/image188.png"/><Relationship Id="rId33" Type="http://schemas.openxmlformats.org/officeDocument/2006/relationships/image" Target="../media/image195.png"/><Relationship Id="rId38" Type="http://schemas.openxmlformats.org/officeDocument/2006/relationships/image" Target="../media/image202.png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91.png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image" Target="../media/image162.png"/><Relationship Id="rId32" Type="http://schemas.openxmlformats.org/officeDocument/2006/relationships/image" Target="../media/image194.png"/><Relationship Id="rId37" Type="http://schemas.openxmlformats.org/officeDocument/2006/relationships/image" Target="../media/image201.png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image" Target="../media/image168.png"/><Relationship Id="rId28" Type="http://schemas.openxmlformats.org/officeDocument/2006/relationships/image" Target="../media/image190.png"/><Relationship Id="rId36" Type="http://schemas.openxmlformats.org/officeDocument/2006/relationships/image" Target="../media/image200.png"/><Relationship Id="rId10" Type="http://schemas.openxmlformats.org/officeDocument/2006/relationships/tags" Target="../tags/tag271.xml"/><Relationship Id="rId19" Type="http://schemas.openxmlformats.org/officeDocument/2006/relationships/tags" Target="../tags/tag280.xml"/><Relationship Id="rId31" Type="http://schemas.openxmlformats.org/officeDocument/2006/relationships/image" Target="../media/image193.png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image" Target="../media/image184.png"/><Relationship Id="rId27" Type="http://schemas.openxmlformats.org/officeDocument/2006/relationships/image" Target="../media/image7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tags" Target="../tags/tag269.xml"/><Relationship Id="rId3" Type="http://schemas.openxmlformats.org/officeDocument/2006/relationships/tags" Target="../tags/tag2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71472" y="1124744"/>
            <a:ext cx="8001056" cy="164307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Техническое и информационное обеспечение систем автоматизации и управления</a:t>
            </a: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331976" y="3140968"/>
            <a:ext cx="6480048" cy="2786082"/>
          </a:xfrm>
        </p:spPr>
        <p:txBody>
          <a:bodyPr>
            <a:normAutofit/>
          </a:bodyPr>
          <a:lstStyle/>
          <a:p>
            <a:pPr algn="l"/>
            <a:endParaRPr lang="ru-RU" dirty="0"/>
          </a:p>
          <a:p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Лекция </a:t>
            </a:r>
          </a:p>
          <a:p>
            <a:pPr algn="l"/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 функций Ляпунова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Метод функций Ляпунова.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&#10;\begin{itemize}&#10;\item Функция Ляпунова представляет собой скалярную функцию, заданную на фазовом пространстве системы, с помощью которой можно доказать устойчивость положения равновесия.&#10;\end{itemize}&#10;&#10;&#10;&#10;\end{document}" title="IguanaTex Bitmap Display">
            <a:extLst>
              <a:ext uri="{FF2B5EF4-FFF2-40B4-BE49-F238E27FC236}">
                <a16:creationId xmlns:a16="http://schemas.microsoft.com/office/drawing/2014/main" id="{4DC593FA-80E6-4FA5-86BB-B5DF1A20BB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1124744"/>
            <a:ext cx="8164571" cy="836571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&#10;\begin{itemize}&#10;\item Функция $V(\bs X)$, называется функцией Ляпунова автономной системы $\dot{\bs X}=f(\bs X)$, если выполнены следующие условия: &#10;\end{itemize}&#10;&#10;&#10;&#10;\end{document}" title="IguanaTex Bitmap Display">
            <a:extLst>
              <a:ext uri="{FF2B5EF4-FFF2-40B4-BE49-F238E27FC236}">
                <a16:creationId xmlns:a16="http://schemas.microsoft.com/office/drawing/2014/main" id="{5CB5566D-060E-403A-9024-44CFB9062F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2420888"/>
            <a:ext cx="8156952" cy="557714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. $V(\bs X) &gt; 0$, при $\bs X \ne 0$,&#10;&#10;&#10;\end{document}" title="IguanaTex Bitmap Display">
            <a:extLst>
              <a:ext uri="{FF2B5EF4-FFF2-40B4-BE49-F238E27FC236}">
                <a16:creationId xmlns:a16="http://schemas.microsoft.com/office/drawing/2014/main" id="{43BF9246-7FC4-44BB-96A3-8CC4596554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72986"/>
            <a:ext cx="2826666" cy="254476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. $V(\bs 0) = 0$,&#10;&#10;&#10;\end{document}" title="IguanaTex Bitmap Display">
            <a:extLst>
              <a:ext uri="{FF2B5EF4-FFF2-40B4-BE49-F238E27FC236}">
                <a16:creationId xmlns:a16="http://schemas.microsoft.com/office/drawing/2014/main" id="{2886A40E-1222-4314-A5DE-C1AFDFA9F1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37905"/>
            <a:ext cx="1319691" cy="254953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3. $\dot{V}(\bs X) \le 0$, при всех $\bs X$.&#10;&#10;&#10;\end{document}" title="IguanaTex Bitmap Display">
            <a:extLst>
              <a:ext uri="{FF2B5EF4-FFF2-40B4-BE49-F238E27FC236}">
                <a16:creationId xmlns:a16="http://schemas.microsoft.com/office/drawing/2014/main" id="{71DFB5DF-BF86-4036-B90A-B0B068AE16C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107590"/>
            <a:ext cx="2930445" cy="297700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Если в некоторой окрестности U нулевого решения $\bs X=0$ автономной системы \textbf{существует} функция Ляпунова $V(\bs X)$, то положение равновесия $\bs X=0$ является устойчивым по Ляпунову. &#10;\end{itemize}&#10;&#10;&#10;&#10;\end{document}" title="IguanaTex Bitmap Display">
            <a:extLst>
              <a:ext uri="{FF2B5EF4-FFF2-40B4-BE49-F238E27FC236}">
                <a16:creationId xmlns:a16="http://schemas.microsoft.com/office/drawing/2014/main" id="{3A44CD15-A337-49DF-90A1-A39D386F7E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4706442"/>
            <a:ext cx="8163551" cy="833928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Если $\dot{V} &lt; 0$, то положение равновесия $\bs X=0$ является асимптотически устойчивым.&#10;\end{itemize}&#10;&#10;&#10;&#10;\end{document}" title="IguanaTex Bitmap Display">
            <a:extLst>
              <a:ext uri="{FF2B5EF4-FFF2-40B4-BE49-F238E27FC236}">
                <a16:creationId xmlns:a16="http://schemas.microsoft.com/office/drawing/2014/main" id="{CCBC07AA-7641-4D8E-ACD7-5AEEFFBBC89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5810186"/>
            <a:ext cx="8157455" cy="5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Метод функций Ляпунова.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Пример</a:t>
            </a:r>
            <a:endParaRPr lang="ru-RU" sz="2800" dirty="0">
              <a:latin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AE06B9-A367-43AE-92BC-F7E8DC08F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8" y="940496"/>
            <a:ext cx="2486435" cy="2477088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c\dot{\theta}+ \dfrac{g}{l}\sin \theta = 0;&#10;$ &#10;&#10;&#10;\end{document}" title="IguanaTex Bitmap Display">
            <a:extLst>
              <a:ext uri="{FF2B5EF4-FFF2-40B4-BE49-F238E27FC236}">
                <a16:creationId xmlns:a16="http://schemas.microsoft.com/office/drawing/2014/main" id="{2742B5B9-D79C-4276-8C20-00C715D49A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940496"/>
            <a:ext cx="2196190" cy="463095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\begin{cases}&#10;\dot{x_1} = x_2,  \\&#10;\dot{x_2} = -\dfrac{g}{l}\sin x_1 - c x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7C94F20A-E850-4920-8C88-F3C949CB39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95" y="1503242"/>
            <a:ext cx="2553842" cy="809217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1}{2} ml^2 x_2^2 + mgl(1-\cos x_1);&#10;$ &#10;&#10;&#10;&#10;&#10;\end{document}" title="IguanaTex Bitmap Display">
            <a:extLst>
              <a:ext uri="{FF2B5EF4-FFF2-40B4-BE49-F238E27FC236}">
                <a16:creationId xmlns:a16="http://schemas.microsoft.com/office/drawing/2014/main" id="{2E3B3437-45E7-4CE9-A980-93282963C6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64904"/>
            <a:ext cx="3451428" cy="512000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&#10;$ &#10;&#10;&#10;&#10;&#10;\end{document}" title="IguanaTex Bitmap Display">
            <a:extLst>
              <a:ext uri="{FF2B5EF4-FFF2-40B4-BE49-F238E27FC236}">
                <a16:creationId xmlns:a16="http://schemas.microsoft.com/office/drawing/2014/main" id="{DD7CFBBD-B1DB-43AC-9E74-EF04B5A3A6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9" y="3730336"/>
            <a:ext cx="444341" cy="243198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V &gt; 0$, а $\dot{V} &lt; 0$ при любых $x_1, x_2 \neq 0$&#10;&#10;&#10;&#10;\end{document}" title="IguanaTex Bitmap Display">
            <a:extLst>
              <a:ext uri="{FF2B5EF4-FFF2-40B4-BE49-F238E27FC236}">
                <a16:creationId xmlns:a16="http://schemas.microsoft.com/office/drawing/2014/main" id="{D79EA057-540A-449F-B7E5-B639CDA2A9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58" y="4792441"/>
            <a:ext cx="4218084" cy="290282"/>
          </a:xfrm>
          <a:prstGeom prst="rect">
            <a:avLst/>
          </a:prstGeom>
        </p:spPr>
      </p:pic>
      <p:pic>
        <p:nvPicPr>
          <p:cNvPr id="46" name="Рисунок 4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Система асимптотически устойчива&#10;&#10;&#10;&#10;\end{document}" title="IguanaTex Bitmap Display">
            <a:extLst>
              <a:ext uri="{FF2B5EF4-FFF2-40B4-BE49-F238E27FC236}">
                <a16:creationId xmlns:a16="http://schemas.microsoft.com/office/drawing/2014/main" id="{8E7B1FF7-7C97-4FD1-801E-E521B1FFFD3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74" y="5814208"/>
            <a:ext cx="4144250" cy="230805"/>
          </a:xfrm>
          <a:prstGeom prst="rect">
            <a:avLst/>
          </a:prstGeom>
        </p:spPr>
      </p:pic>
      <p:pic>
        <p:nvPicPr>
          <p:cNvPr id="42" name="Рисунок 4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=&gt; &#10;&#10;&#10;&#10;\end{document}" title="IguanaTex Bitmap Display">
            <a:extLst>
              <a:ext uri="{FF2B5EF4-FFF2-40B4-BE49-F238E27FC236}">
                <a16:creationId xmlns:a16="http://schemas.microsoft.com/office/drawing/2014/main" id="{52E0AA5E-7127-4EBB-8F2D-AA9E2A9413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2879" y="5376279"/>
            <a:ext cx="358240" cy="144373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 ml^2 x_2 \left(-\dfrac{g}{l}\sin x_1 - c x_2 \right) + mgl(\sin x_1) x_2 = &#10;$ &#10;&#10;&#10;&#10;&#10;\end{document}" title="IguanaTex Bitmap Display">
            <a:extLst>
              <a:ext uri="{FF2B5EF4-FFF2-40B4-BE49-F238E27FC236}">
                <a16:creationId xmlns:a16="http://schemas.microsoft.com/office/drawing/2014/main" id="{A060DF1A-8973-43A6-96E8-9CBB97EBC82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35" y="3681279"/>
            <a:ext cx="4797706" cy="474798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 = -cml^2 x_2^2;&#10;$ &#10;&#10;&#10;&#10;&#10;\end{document}" title="IguanaTex Bitmap Display">
            <a:extLst>
              <a:ext uri="{FF2B5EF4-FFF2-40B4-BE49-F238E27FC236}">
                <a16:creationId xmlns:a16="http://schemas.microsoft.com/office/drawing/2014/main" id="{DD544CCF-D8BC-4B92-8519-042843BE0A1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07025"/>
            <a:ext cx="1285291" cy="275290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pagestyle{empty}&#10;\begin{document}&#10;&#10;\begin{gather*}&#10;\begin{cases}&#10;x_1 = \theta,  \\&#10;x_2 = \dot{\theta}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2D61AA3D-A78B-403A-81DD-F0FC9C40AC5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40" y="1503242"/>
            <a:ext cx="951413" cy="776876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ml^2 x_2 \dot{x_2} + mgl(\sin x_1) \dot{x_1} = &#10;$ &#10;&#10;&#10;&#10;&#10;\end{document}" title="IguanaTex Bitmap Display">
            <a:extLst>
              <a:ext uri="{FF2B5EF4-FFF2-40B4-BE49-F238E27FC236}">
                <a16:creationId xmlns:a16="http://schemas.microsoft.com/office/drawing/2014/main" id="{AF4BE127-FE7A-450C-AA12-F90E241AF91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03" y="3750205"/>
            <a:ext cx="2991283" cy="2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\documentclass{article}&#10;\usepackage{amsmath}&#10;\pagestyle{empty}&#10;\begin{document}&#10;&#10;\begin{gather*}&#10;\begin{cases}&#10;\dot{\rho} = -v \cos \beta,  \\&#10;\dot{\beta} = \dfrac{v}{\rho}\sin \beta - \omeg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67AB2137-CD31-4902-9BEB-C0A9706E54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9867"/>
            <a:ext cx="1966759" cy="938196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BECFBB-46E5-4B01-8BF8-2C2F1C786B33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Метод функций Ляпунова.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Пример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rho$ -- расстояние до цели,&#10;&#10;\noindent&#10;$\beta$ -- ошибка ориентации.&#10;&#10;&#10;&#10;\end{document}" title="IguanaTex Bitmap Display">
            <a:extLst>
              <a:ext uri="{FF2B5EF4-FFF2-40B4-BE49-F238E27FC236}">
                <a16:creationId xmlns:a16="http://schemas.microsoft.com/office/drawing/2014/main" id="{C4E45663-B4BE-446D-B6BD-08AB74E978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0" y="2636656"/>
            <a:ext cx="2763380" cy="465540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1}{2} \rho^2 + \dfrac{1}{2} \beta^2;&#10;$ &#10;&#10;&#10;&#10;&#10;\end{document}" title="IguanaTex Bitmap Display">
            <a:extLst>
              <a:ext uri="{FF2B5EF4-FFF2-40B4-BE49-F238E27FC236}">
                <a16:creationId xmlns:a16="http://schemas.microsoft.com/office/drawing/2014/main" id="{1BAE2BDA-0CB1-4B7B-A23A-90428BE914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1" y="3494220"/>
            <a:ext cx="1777671" cy="515959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\rho \dot{\rho} + \beta \dot{\beta} = \rho (-v \cos \beta) + \beta \left( \dfrac{v}{\rho}\sin \beta - \omega \right) = -\left( \rho \cos \beta - \dfrac{\beta sin \beta}{\rho} \right)v - \beta \omega;&#10;$ &#10;&#10;&#10;&#10;&#10;\end{document}" title="IguanaTex Bitmap Display">
            <a:extLst>
              <a:ext uri="{FF2B5EF4-FFF2-40B4-BE49-F238E27FC236}">
                <a16:creationId xmlns:a16="http://schemas.microsoft.com/office/drawing/2014/main" id="{E9446E20-F810-4716-96BB-5AC8E0BEBAA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6" y="4240213"/>
            <a:ext cx="8575319" cy="619859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ужно выбрать $v$ и $\omega$ так, чтобы получить $\dot{V} &lt; 0$.&#10;&#10;&#10;\end{document}" title="IguanaTex Bitmap Display">
            <a:extLst>
              <a:ext uri="{FF2B5EF4-FFF2-40B4-BE49-F238E27FC236}">
                <a16:creationId xmlns:a16="http://schemas.microsoft.com/office/drawing/2014/main" id="{10904469-8456-4219-B305-03FA3F1350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8" y="4940247"/>
            <a:ext cx="5817905" cy="284952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пример, $v=\left(\rho\cos \beta -\dfrac{\beta sin \beta}{\rho} \right)$, $\quad$ $\omega = \beta$;&#10;&#10;&#10;&#10;\end{document}" title="IguanaTex Bitmap Display">
            <a:extLst>
              <a:ext uri="{FF2B5EF4-FFF2-40B4-BE49-F238E27FC236}">
                <a16:creationId xmlns:a16="http://schemas.microsoft.com/office/drawing/2014/main" id="{23DC93EC-6301-4EF7-BCC3-75186C89046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1" y="5481553"/>
            <a:ext cx="5115137" cy="610607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Движение мобильного робота в заданную точку:&#10;&#10;&#10;&#10;\end{document}" title="IguanaTex Bitmap Display">
            <a:extLst>
              <a:ext uri="{FF2B5EF4-FFF2-40B4-BE49-F238E27FC236}">
                <a16:creationId xmlns:a16="http://schemas.microsoft.com/office/drawing/2014/main" id="{A1180BEE-E7CA-4866-A1FB-A3A5CD5EC19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57021"/>
            <a:ext cx="3531287" cy="5385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0049AF-9AB7-4407-91B1-24028E4463C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5" y="710885"/>
            <a:ext cx="4251969" cy="34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\documentclass{article}&#10;\usepackage{amsmath}&#10;\pagestyle{empty}&#10;\begin{document}&#10;&#10;\begin{gather*}&#10;\begin{cases}&#10;\dot{\rho} = -v \cos \beta,  \\&#10;\dot{\beta} = \dfrac{v}{\l}\sin \beta - \omeg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3E7ED6DB-17F3-4AFC-AED3-172613D583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09867"/>
            <a:ext cx="1952617" cy="812474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BECFBB-46E5-4B01-8BF8-2C2F1C786B33}"/>
              </a:ext>
            </a:extLst>
          </p:cNvPr>
          <p:cNvSpPr txBox="1">
            <a:spLocks/>
          </p:cNvSpPr>
          <p:nvPr/>
        </p:nvSpPr>
        <p:spPr>
          <a:xfrm>
            <a:off x="357158" y="214290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Метод функций Ляпунова.</a:t>
            </a:r>
            <a:r>
              <a:rPr lang="en-US" sz="2800">
                <a:latin typeface="+mn-lt"/>
                <a:cs typeface="Times New Roman" pitchFamily="18" charset="0"/>
              </a:rPr>
              <a:t> </a:t>
            </a:r>
            <a:r>
              <a:rPr lang="ru-RU" sz="2800">
                <a:latin typeface="+mn-lt"/>
                <a:cs typeface="Times New Roman" pitchFamily="18" charset="0"/>
              </a:rPr>
              <a:t>Пример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rho$ -- расстояние до цели,&#10;&#10;\noindent&#10;$\beta$ -- ошибка ориентации.&#10;&#10;&#10;&#10;\end{document}" title="IguanaTex Bitmap Display">
            <a:extLst>
              <a:ext uri="{FF2B5EF4-FFF2-40B4-BE49-F238E27FC236}">
                <a16:creationId xmlns:a16="http://schemas.microsoft.com/office/drawing/2014/main" id="{C4E45663-B4BE-446D-B6BD-08AB74E978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0" y="2636656"/>
            <a:ext cx="2763380" cy="465540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1}{2} \rho^2 + \dfrac{1}{2} \beta^2;&#10;$ &#10;&#10;&#10;&#10;&#10;\end{document}" title="IguanaTex Bitmap Display">
            <a:extLst>
              <a:ext uri="{FF2B5EF4-FFF2-40B4-BE49-F238E27FC236}">
                <a16:creationId xmlns:a16="http://schemas.microsoft.com/office/drawing/2014/main" id="{1BAE2BDA-0CB1-4B7B-A23A-90428BE914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91" y="3494220"/>
            <a:ext cx="1777671" cy="515959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\rho \dot{\rho} + \beta \dot{\beta} = \rho (-v \cos \beta) + \beta \left( \dfrac{v}{\rho}\sin \beta - \omega \right) = -\left( \rho \cos \beta - \dfrac{\beta sin \beta}{\rho} \right)v - \beta \omega;&#10;$ &#10;&#10;&#10;&#10;&#10;\end{document}" title="IguanaTex Bitmap Display">
            <a:extLst>
              <a:ext uri="{FF2B5EF4-FFF2-40B4-BE49-F238E27FC236}">
                <a16:creationId xmlns:a16="http://schemas.microsoft.com/office/drawing/2014/main" id="{E9446E20-F810-4716-96BB-5AC8E0BEBAA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6" y="4240213"/>
            <a:ext cx="8575319" cy="619859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ужно выбрать $v$ и $\omega$ так, чтобы получить $\dot{V} &lt; 0$.&#10;&#10;&#10;\end{document}" title="IguanaTex Bitmap Display">
            <a:extLst>
              <a:ext uri="{FF2B5EF4-FFF2-40B4-BE49-F238E27FC236}">
                <a16:creationId xmlns:a16="http://schemas.microsoft.com/office/drawing/2014/main" id="{10904469-8456-4219-B305-03FA3F1350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8" y="4940247"/>
            <a:ext cx="5817905" cy="284952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Движение мобильного робота в заданную точку:&#10;&#10;&#10;&#10;\end{document}" title="IguanaTex Bitmap Display">
            <a:extLst>
              <a:ext uri="{FF2B5EF4-FFF2-40B4-BE49-F238E27FC236}">
                <a16:creationId xmlns:a16="http://schemas.microsoft.com/office/drawing/2014/main" id="{A1180BEE-E7CA-4866-A1FB-A3A5CD5EC19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57021"/>
            <a:ext cx="3531287" cy="538532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пример, $v=k_1\left(\rho\cos \beta -\dfrac{\beta sin \beta}{\rho} \right)$, $\quad$ $\omega = k_2\beta$;&#10;&#10;&#10;&#10;\end{document}" title="IguanaTex Bitmap Display">
            <a:extLst>
              <a:ext uri="{FF2B5EF4-FFF2-40B4-BE49-F238E27FC236}">
                <a16:creationId xmlns:a16="http://schemas.microsoft.com/office/drawing/2014/main" id="{B2A306ED-EBAC-4D96-BFA8-29F53BDB96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2" y="5481554"/>
            <a:ext cx="5650777" cy="611041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Или $v=k_1 \rho \cos \beta$,$\quad$ $\omega = k_1 \cos \beta \sin \beta + k_2 \beta$;&#10;&#10;&#10;&#10;\end{document}" title="IguanaTex Bitmap Display">
            <a:extLst>
              <a:ext uri="{FF2B5EF4-FFF2-40B4-BE49-F238E27FC236}">
                <a16:creationId xmlns:a16="http://schemas.microsoft.com/office/drawing/2014/main" id="{F41B658A-E875-4182-9A27-BD3A4E86B56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0" y="6232889"/>
            <a:ext cx="5041458" cy="2368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07A35CA-0F06-41C0-8E49-FA88382A264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55" y="710885"/>
            <a:ext cx="4251969" cy="34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1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BECFBB-46E5-4B01-8BF8-2C2F1C786B33}"/>
              </a:ext>
            </a:extLst>
          </p:cNvPr>
          <p:cNvSpPr txBox="1">
            <a:spLocks/>
          </p:cNvSpPr>
          <p:nvPr/>
        </p:nvSpPr>
        <p:spPr>
          <a:xfrm>
            <a:off x="500034" y="2348880"/>
            <a:ext cx="8143932" cy="135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Движение мобильного робота с дифференциальным приводом вдоль заданной траектории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26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Схема робота.</a:t>
            </a:r>
            <a:r>
              <a:rPr lang="en-US" sz="2800" dirty="0">
                <a:latin typeface="+mn-lt"/>
                <a:cs typeface="Times New Roman" pitchFamily="18" charset="0"/>
              </a:rPr>
              <a:t> </a:t>
            </a:r>
            <a:r>
              <a:rPr lang="ru-RU" sz="2800" dirty="0">
                <a:latin typeface="+mn-lt"/>
                <a:cs typeface="Times New Roman" pitchFamily="18" charset="0"/>
              </a:rPr>
              <a:t>Кинематические соотношения.</a:t>
            </a:r>
            <a:endParaRPr lang="ru-RU" sz="2800" dirty="0">
              <a:latin typeface="+mn-lt"/>
            </a:endParaRPr>
          </a:p>
        </p:txBody>
      </p:sp>
      <p:pic>
        <p:nvPicPr>
          <p:cNvPr id="41" name="Рисунок 40" descr="\documentclass{article}&#10;\usepackage{amsmath}&#10;\pagestyle{empty}&#10;\begin{document}&#10;&#10;\begin{gather*}&#10;\begin{pmatrix}&#10;  \dot{X} \\&#10;  \dot{Y} \\&#10;  \dot{\alpha}&#10;\end{pmatrix} =&#10;\begin{pmatrix}&#10;  \cos\alpha &amp; -\sin\alpha &amp; 0 \\&#10;  \sin\alpha &amp; \cos\alpha &amp; 0 \\&#10;  0 &amp; 0 &amp; 1&#10;\end{pmatrix}&#10;\begin{pmatrix}&#10;  v_1 \\&#10;  v_2 \\&#10;  \omega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01ADF199-505B-4F93-8C0B-10A7932814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5" y="5434945"/>
            <a:ext cx="4132675" cy="935405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\begin{gather*}&#10;\begin{cases}&#10;\dot{X} = v\cos(\alpha), \\&#10;\dot{Y} = v\sin(\alpha), \\&#10;\dot{\alpha} = \omeg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5F7DF6DD-06DF-4485-B668-0025FFA9E5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70" y="5380432"/>
            <a:ext cx="1676776" cy="1068145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FC63589D-CB4F-4A39-83DA-2AD4D4276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0" y="772090"/>
            <a:ext cx="3168353" cy="2573431"/>
          </a:xfrm>
        </p:spPr>
      </p:pic>
      <p:pic>
        <p:nvPicPr>
          <p:cNvPr id="30" name="Рисунок 29" descr="\documentclass{article}&#10;\usepackage{amsmath}&#10;\usepackage{amsfonts}&#10;\pagestyle{empty}&#10;\usepackage[english,russian]{babel}&#10;\usepackage[papersize={9.5 cm,15.4 cm}]{geometry}&#10;\newcommand{\bs}[1]{\boldsymbol{#1}}&#10;\newcommand{\bm}[1]{\mathbf{#1}}&#10;&#10;\begin{document}&#10;\small&#10;\noindent&#10;$O'xy$ -– неподвижная система координат;&#10;&#10;\noindent&#10;$Ox_1 x_2$ -- подвижная система координат, жестко связанная с корпусом робота;&#10;&#10;\noindent&#10;$(x,y)$ -- координаты начала подвижной системы координат;&#10;&#10;\noindent&#10;$\alpha$ -- угол поворота подвижной системы координат относительно неподвижной.&#10;&#10;\noindent&#10;$\bs v$ и $\bs \omega$ -- векторы линейной и угловой скорости робота, спроецированные на подвижную систему координат&#10;&#10;&#10;&#10;\end{document}" title="IguanaTex Bitmap Display">
            <a:extLst>
              <a:ext uri="{FF2B5EF4-FFF2-40B4-BE49-F238E27FC236}">
                <a16:creationId xmlns:a16="http://schemas.microsoft.com/office/drawing/2014/main" id="{61CBA632-E55E-47ED-BDBE-7973DF9112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34" y="751335"/>
            <a:ext cx="4790077" cy="2739259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small&#10;\noindent&#10;Так же зададим радиус колеса -- $r$,  расстояние от оси $Ox_1$ до колес -- $K$. &#10;&#10;&#10;&#10;&#10;\end{document}" title="IguanaTex Bitmap Display">
            <a:extLst>
              <a:ext uri="{FF2B5EF4-FFF2-40B4-BE49-F238E27FC236}">
                <a16:creationId xmlns:a16="http://schemas.microsoft.com/office/drawing/2014/main" id="{E59CC7D1-036D-4A06-AA98-13B3215B81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" y="3663985"/>
            <a:ext cx="7757570" cy="206143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Чтобы полностью описать положение робота в пространстве необходимо 3 координаты: $(x,y,\alpha)$. &#10;&#10;\noindent&#10;Конфигурационное пространство $(x,y,\alpha) \in {\mathbb{R}^2 \times [-\pi,\pi)}$&#10;или $\mathbb{R}^2 \times \mathbb{S}^1$.&#10;&#10;&#10;&#10;&#10;\end{document}" title="IguanaTex Bitmap Display">
            <a:extLst>
              <a:ext uri="{FF2B5EF4-FFF2-40B4-BE49-F238E27FC236}">
                <a16:creationId xmlns:a16="http://schemas.microsoft.com/office/drawing/2014/main" id="{AF6C2439-C1E6-4E4D-B12C-C648C83AEE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" y="4043522"/>
            <a:ext cx="7699333" cy="771986"/>
          </a:xfrm>
          <a:prstGeom prst="rect">
            <a:avLst/>
          </a:prstGeom>
        </p:spPr>
      </p:pic>
      <p:pic>
        <p:nvPicPr>
          <p:cNvPr id="49" name="Рисунок 4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small&#10;\noindent&#10;Связь неподвижной и подвижной системы координат:&#10;&#10;&#10;&#10;&#10;\end{document}" title="IguanaTex Bitmap Display">
            <a:extLst>
              <a:ext uri="{FF2B5EF4-FFF2-40B4-BE49-F238E27FC236}">
                <a16:creationId xmlns:a16="http://schemas.microsoft.com/office/drawing/2014/main" id="{7881DD66-F96F-43B7-B8AD-1022074246F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" y="5014053"/>
            <a:ext cx="5787061" cy="2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5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\documentclass{article}&#10;\usepackage{amsmath}&#10;\pagestyle{empty}&#10;\begin{document}&#10;&#10;$&#10;\alpha_*(t) = \arctan\left(\dfrac{\dot{y}_*}{\dot{x}_*}\right);&#10;$&#10;&#10;&#10;\end{document}" title="IguanaTex Bitmap Display">
            <a:extLst>
              <a:ext uri="{FF2B5EF4-FFF2-40B4-BE49-F238E27FC236}">
                <a16:creationId xmlns:a16="http://schemas.microsoft.com/office/drawing/2014/main" id="{57243895-7D12-4863-B185-EA74C9F304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11" y="1828402"/>
            <a:ext cx="2436395" cy="618693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v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32589E9F-7E6A-49E1-94DA-1D520D8A48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4034240"/>
            <a:ext cx="778031" cy="258728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pagestyle{empty}&#10;\begin{document}&#10;&#10;\begin{gather*}&#10;\omega_*(t) = \dot{\alpha_*(t)} = &#10;\end{gather*}&#10;&#10;&#10;\end{document}" title="IguanaTex Bitmap Display">
            <a:extLst>
              <a:ext uri="{FF2B5EF4-FFF2-40B4-BE49-F238E27FC236}">
                <a16:creationId xmlns:a16="http://schemas.microsoft.com/office/drawing/2014/main" id="{800F6E1D-B73F-4878-BAF3-D46B98DFF5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6" y="4677458"/>
            <a:ext cx="1730727" cy="322146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&#10;\pagestyle{empty}&#10;\begin{document}&#10;&#10;Находим функции $v_*$ и $\omega_*$:&#10;&#10;\end{document}" title="IguanaTex Bitmap Display">
            <a:extLst>
              <a:ext uri="{FF2B5EF4-FFF2-40B4-BE49-F238E27FC236}">
                <a16:creationId xmlns:a16="http://schemas.microsoft.com/office/drawing/2014/main" id="{184B4C34-1106-4DD5-94B1-FDD01EF58C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4" y="3589424"/>
            <a:ext cx="3098431" cy="236218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begin{document}&#10;&#10;\begin{gather*}&#10;\dfrac{1}{1 + \left(\dfrac{\dot{y}_*}{\dot{x}_*}\right)^2} \cdot \dfrac{\ddot{y}_*\dot{x}_* - \dot{y}_*\ddot{x}_*}{\dot{x}_*^2} = \dfrac{\ddot{y}_*\dot{x}_* - \dot{y}_*\ddot{x}_*}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A84FFB14-EE62-4AA2-8860-331C6C0A72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47" y="4561286"/>
            <a:ext cx="4620415" cy="996742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\begin{gather*}&#10;\sqrt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41992D05-855A-4400-8818-623922467A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8" y="3972276"/>
            <a:ext cx="1098249" cy="30911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Желаемая траектория.</a:t>
            </a:r>
            <a:endParaRPr lang="ru-RU" sz="2800" dirty="0">
              <a:latin typeface="+mn-lt"/>
            </a:endParaRPr>
          </a:p>
        </p:txBody>
      </p:sp>
      <p:pic>
        <p:nvPicPr>
          <p:cNvPr id="13" name="Рисунок 12" descr="\documentclass{article}&#10;\usepackage{amsmath}&#10;\pagestyle{empty}&#10;\begin{document}&#10;&#10;\begin{gather*}&#10;\dot{x}_*(t) = \dfrac{df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2C3EE913-9470-49E8-903E-7C6B939B13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22" y="995064"/>
            <a:ext cx="1236268" cy="531694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\begin{gather*}&#10;\dot{y}_*(t) = \dfrac{dg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C9C719C0-0FA3-4CB3-88DA-9B12FF0985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2" y="997691"/>
            <a:ext cx="1235110" cy="52803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A19A5D9-15EB-4D88-979F-A7BE931DE9E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8" y="733690"/>
            <a:ext cx="4748794" cy="2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\documentclass{article}&#10;\usepackage{amsmath}&#10;\pagestyle{empty}&#10;\begin{document}&#10;&#10;$&#10;\alpha_*(t) = \arctan\left(\dfrac{\dot{y}_*}{\dot{x}_*}\right);&#10;$&#10;&#10;&#10;\end{document}" title="IguanaTex Bitmap Display">
            <a:extLst>
              <a:ext uri="{FF2B5EF4-FFF2-40B4-BE49-F238E27FC236}">
                <a16:creationId xmlns:a16="http://schemas.microsoft.com/office/drawing/2014/main" id="{57243895-7D12-4863-B185-EA74C9F304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11" y="1828402"/>
            <a:ext cx="2436395" cy="618693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v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32589E9F-7E6A-49E1-94DA-1D520D8A48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4034240"/>
            <a:ext cx="778031" cy="258728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pagestyle{empty}&#10;\begin{document}&#10;&#10;\begin{gather*}&#10;\omega_*(t) = \dfrac{\ddot{y}_*\dot{x}_* - \dot{y}_*\ddot{x}_*}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0E181356-73EF-44AB-A476-0AEE404C34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07" y="4677458"/>
            <a:ext cx="2339261" cy="586693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[english,russian]{babel}&#10;&#10;\pagestyle{empty}&#10;\begin{document}&#10;&#10;Находим функции $v_*$ и $\omega_*$:&#10;&#10;\end{document}" title="IguanaTex Bitmap Display">
            <a:extLst>
              <a:ext uri="{FF2B5EF4-FFF2-40B4-BE49-F238E27FC236}">
                <a16:creationId xmlns:a16="http://schemas.microsoft.com/office/drawing/2014/main" id="{184B4C34-1106-4DD5-94B1-FDD01EF58C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4" y="3589424"/>
            <a:ext cx="3098431" cy="236218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\begin{gather*}&#10;\sqrt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41992D05-855A-4400-8818-623922467A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8" y="3972276"/>
            <a:ext cx="1098249" cy="30911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Желаемая траектория.</a:t>
            </a:r>
            <a:endParaRPr lang="ru-RU" sz="2800" dirty="0">
              <a:latin typeface="+mn-lt"/>
            </a:endParaRPr>
          </a:p>
        </p:txBody>
      </p:sp>
      <p:pic>
        <p:nvPicPr>
          <p:cNvPr id="13" name="Рисунок 12" descr="\documentclass{article}&#10;\usepackage{amsmath}&#10;\pagestyle{empty}&#10;\begin{document}&#10;&#10;\begin{gather*}&#10;\dot{x}_*(t) = \dfrac{df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2C3EE913-9470-49E8-903E-7C6B939B13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22" y="995064"/>
            <a:ext cx="1236268" cy="531694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\begin{gather*}&#10;\dot{y}_*(t) = \dfrac{dg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C9C719C0-0FA3-4CB3-88DA-9B12FF0985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2" y="997691"/>
            <a:ext cx="1235110" cy="52803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A19A5D9-15EB-4D88-979F-A7BE931DE9E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8" y="733690"/>
            <a:ext cx="4748794" cy="2636525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pagestyle{empty}&#10;\begin{document}&#10;&#10;\begin{gather*}&#10;\begin{cases}&#10;\dot{x}_* = v_*\cos(\alpha_*), \\&#10;\dot{y}_* = v_*\sin(\alpha_*), \\&#10;\dot{\alpha}_* = \omega_*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BBE57BE8-09ED-4828-B577-21BB35E0728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73" y="4871504"/>
            <a:ext cx="1935336" cy="1070809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usepackage{amsfonts}&#10;\pagestyle{empty}&#10;\usepackage[english,russian]{babel}&#10;\usepackage[papersize={9 cm,15.4 cm}]{geometry}&#10;\newcommand{\bs}[1]{\boldsymbol{#1}}&#10;\newcommand{\bm}[1]{\mathbf{#1}}&#10;&#10;\begin{document}&#10;\noindent&#10;Если функциями $x_*(t)$ и $y_*(t)$ задана желаемая траектория, тогда движение по ней идеального робота будет описываться системой уравнений:&#10;&#10;&#10;\end{document}" title="IguanaTex Bitmap Display">
            <a:extLst>
              <a:ext uri="{FF2B5EF4-FFF2-40B4-BE49-F238E27FC236}">
                <a16:creationId xmlns:a16="http://schemas.microsoft.com/office/drawing/2014/main" id="{40AC4554-15E7-4D39-800A-BBA6DBBA3B7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562018"/>
            <a:ext cx="4531712" cy="11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\documentclass{article}&#10;\usepackage{amsmath}&#10;\pagestyle{empty}&#10;\begin{document}&#10;&#10;$&#10;\alpha_*(t) = \arctan\left(\dfrac{\dot{y}_*}{\dot{x}_*}\right);&#10;$&#10;&#10;&#10;\end{document}" title="IguanaTex Bitmap Display">
            <a:extLst>
              <a:ext uri="{FF2B5EF4-FFF2-40B4-BE49-F238E27FC236}">
                <a16:creationId xmlns:a16="http://schemas.microsoft.com/office/drawing/2014/main" id="{57243895-7D12-4863-B185-EA74C9F304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11" y="1828402"/>
            <a:ext cx="2436395" cy="618693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>
                <a:latin typeface="+mn-lt"/>
                <a:cs typeface="Times New Roman" pitchFamily="18" charset="0"/>
              </a:rPr>
              <a:t>Желаемая траектория.</a:t>
            </a:r>
            <a:endParaRPr lang="ru-RU" sz="2800" dirty="0">
              <a:latin typeface="+mn-lt"/>
            </a:endParaRPr>
          </a:p>
        </p:txBody>
      </p:sp>
      <p:pic>
        <p:nvPicPr>
          <p:cNvPr id="13" name="Рисунок 12" descr="\documentclass{article}&#10;\usepackage{amsmath}&#10;\pagestyle{empty}&#10;\begin{document}&#10;&#10;\begin{gather*}&#10;\dot{x}_*(t) = \dfrac{df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2C3EE913-9470-49E8-903E-7C6B939B13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22" y="995064"/>
            <a:ext cx="1236268" cy="531694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\begin{gather*}&#10;\dot{y}_*(t) = \dfrac{dg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C9C719C0-0FA3-4CB3-88DA-9B12FF0985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62" y="997691"/>
            <a:ext cx="1235110" cy="52803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A19A5D9-15EB-4D88-979F-A7BE931DE9E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8" y="733690"/>
            <a:ext cx="4748794" cy="263652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939B8B9-3E83-40B4-A5C0-59729A9403CE}"/>
              </a:ext>
            </a:extLst>
          </p:cNvPr>
          <p:cNvSpPr/>
          <p:nvPr/>
        </p:nvSpPr>
        <p:spPr>
          <a:xfrm>
            <a:off x="6516216" y="4511628"/>
            <a:ext cx="416208" cy="763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D191E5D-2521-464C-8860-E223D4AED55C}"/>
              </a:ext>
            </a:extLst>
          </p:cNvPr>
          <p:cNvSpPr/>
          <p:nvPr/>
        </p:nvSpPr>
        <p:spPr>
          <a:xfrm>
            <a:off x="5982211" y="4511628"/>
            <a:ext cx="317981" cy="7633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 descr="\documentclass{article}&#10;\usepackage{amsmath}&#10;\usepackage{amsfonts}&#10;\pagestyle{empty}&#10;\usepackage[english,russian]{babel}&#10;\usepackage[papersize={8 cm,15.4 cm}]{geometry}&#10;\newcommand{\bs}[1]{\boldsymbol{#1}}&#10;\newcommand{\bm}[1]{\mathbf{#1}}&#10;&#10;\begin{document}&#10;\noindent&#10;Движение реального робота будет описываться системой уравнений:&#10;&#10;&#10;\end{document}" title="IguanaTex Bitmap Display">
            <a:extLst>
              <a:ext uri="{FF2B5EF4-FFF2-40B4-BE49-F238E27FC236}">
                <a16:creationId xmlns:a16="http://schemas.microsoft.com/office/drawing/2014/main" id="{88525C83-EDC3-4EAC-AE7B-90A017EE07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4" y="3718222"/>
            <a:ext cx="4031860" cy="537414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\begin{gather*}&#10;\begin{cases}&#10;\dot{x} = v\cos(\alpha), \\&#10;\dot{y} = v\sin(\alpha), \\&#10;\dot{\alpha} = \omega,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038225D2-507E-4E4B-8AA3-6FC8973CAD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489932"/>
            <a:ext cx="1592793" cy="1069920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Управляющие воздействия:&#10;&#10;&#10;&#10;\end{document}" title="IguanaTex Bitmap Display">
            <a:extLst>
              <a:ext uri="{FF2B5EF4-FFF2-40B4-BE49-F238E27FC236}">
                <a16:creationId xmlns:a16="http://schemas.microsoft.com/office/drawing/2014/main" id="{8048DBE6-14D2-4EF5-A1AA-C72DA67EDC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79691"/>
            <a:ext cx="3177174" cy="226189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\begin{gather*}&#10;\begin{cases}&#10;v = v_* + u_1, \\&#10;\omega = \omega_* +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5D0B78C6-4A50-4DB0-8F36-392A83BB88E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511628"/>
            <a:ext cx="1568336" cy="763353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feedforward&#10;&#10;&#10;&#10;\end{document}" title="IguanaTex Bitmap Display">
            <a:extLst>
              <a:ext uri="{FF2B5EF4-FFF2-40B4-BE49-F238E27FC236}">
                <a16:creationId xmlns:a16="http://schemas.microsoft.com/office/drawing/2014/main" id="{84A9D325-A074-4FCF-B493-193895A342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97" y="5824732"/>
            <a:ext cx="1272381" cy="179810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feedback&#10;&#10;&#10;&#10;\end{document}" title="IguanaTex Bitmap Display">
            <a:extLst>
              <a:ext uri="{FF2B5EF4-FFF2-40B4-BE49-F238E27FC236}">
                <a16:creationId xmlns:a16="http://schemas.microsoft.com/office/drawing/2014/main" id="{10454A73-1FA1-49F5-9382-8DA9BEC9238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39" y="5819127"/>
            <a:ext cx="935876" cy="180809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886E7E86-65AB-4C8E-834B-2D3A3238AD4F}"/>
              </a:ext>
            </a:extLst>
          </p:cNvPr>
          <p:cNvCxnSpPr/>
          <p:nvPr/>
        </p:nvCxnSpPr>
        <p:spPr>
          <a:xfrm flipH="1">
            <a:off x="5364088" y="5301208"/>
            <a:ext cx="57606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CC7FFA1-1876-468E-ADBD-F3ABD92CBFEA}"/>
              </a:ext>
            </a:extLst>
          </p:cNvPr>
          <p:cNvCxnSpPr/>
          <p:nvPr/>
        </p:nvCxnSpPr>
        <p:spPr>
          <a:xfrm>
            <a:off x="6948264" y="5301208"/>
            <a:ext cx="64807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3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траектории.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9752EE-FD68-4AB9-907F-91383EC3F2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6712"/>
            <a:ext cx="4892050" cy="3828296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x_* - x, \\&#10;e_2 = y_* - y, \\&#10;e_3 = \alpha_* - \alph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2E407EDF-E10F-4737-95E6-F0094298B0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2" y="1311854"/>
            <a:ext cx="1548190" cy="1063619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\dot{x}_* - \dot{x}, \\&#10;\dot{e}_2 = \dot{y}_* - \dot{y}, \\&#10;\dot{e}_3 = \dot{\alpha}_* - \dot{\alpha}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DE640252-F48B-4CE3-BD8A-74D93F1817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2" y="2988206"/>
            <a:ext cx="1550031" cy="1064503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v \cos \alpha, \\&#10;\dot{e}_2 = v_*\sin \alpha_* - v \sin \alpha, \\&#10;\dot{e}_3 = \omega_* - \omeg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420BA2A7-0114-4146-A85E-045DC18A66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5" y="5157192"/>
            <a:ext cx="2777548" cy="1066273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водим ошибки:&#10;&#10;&#10;&#10;\end{document}" title="IguanaTex Bitmap Display">
            <a:extLst>
              <a:ext uri="{FF2B5EF4-FFF2-40B4-BE49-F238E27FC236}">
                <a16:creationId xmlns:a16="http://schemas.microsoft.com/office/drawing/2014/main" id="{9C149ADE-7431-4912-8CFA-19DDFEA94C1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02" y="897465"/>
            <a:ext cx="1875809" cy="217905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ходим динамику ошибок:&#10;&#10;&#10;&#10;\end{document}" title="IguanaTex Bitmap Display">
            <a:extLst>
              <a:ext uri="{FF2B5EF4-FFF2-40B4-BE49-F238E27FC236}">
                <a16:creationId xmlns:a16="http://schemas.microsoft.com/office/drawing/2014/main" id="{BB5EFC1C-5B5D-40EE-A15D-B71F55D2D3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6" y="2657977"/>
            <a:ext cx="3223326" cy="229077"/>
          </a:xfrm>
          <a:prstGeom prst="rect">
            <a:avLst/>
          </a:prstGeom>
        </p:spPr>
      </p:pic>
      <p:pic>
        <p:nvPicPr>
          <p:cNvPr id="49" name="Рисунок 4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\omega_* - (\omega_* + u_2)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CC513DE4-159A-42E2-8E39-319B81EB84E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36" y="5176589"/>
            <a:ext cx="4467730" cy="1069822"/>
          </a:xfrm>
          <a:prstGeom prst="rect">
            <a:avLst/>
          </a:prstGeom>
        </p:spPr>
      </p:pic>
      <p:pic>
        <p:nvPicPr>
          <p:cNvPr id="44" name="Рисунок 4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alpha = \alpha_* - e_3.&#10;\end{gather*}&#10;&#10;&#10;\end{document}" title="IguanaTex Bitmap Display">
            <a:extLst>
              <a:ext uri="{FF2B5EF4-FFF2-40B4-BE49-F238E27FC236}">
                <a16:creationId xmlns:a16="http://schemas.microsoft.com/office/drawing/2014/main" id="{ED5AE696-4624-450A-A5D8-F9D99561E65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88" y="2173425"/>
            <a:ext cx="1360854" cy="152508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Хотим получить уравнения относительно $e_i$, $u_i$ и известных функций:&#10;&#10;&#10;&#10;\end{document}" title="IguanaTex Bitmap Display">
            <a:extLst>
              <a:ext uri="{FF2B5EF4-FFF2-40B4-BE49-F238E27FC236}">
                <a16:creationId xmlns:a16="http://schemas.microsoft.com/office/drawing/2014/main" id="{B16AA816-D01C-4C75-BA8C-CA7F3222D5F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2" y="4788873"/>
            <a:ext cx="8149384" cy="2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6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04222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</a:rPr>
              <a:t>Предварительные сведения (</a:t>
            </a:r>
            <a:r>
              <a:rPr lang="en-US" sz="2800" dirty="0">
                <a:latin typeface="+mn-lt"/>
              </a:rPr>
              <a:t>Preliminaries</a:t>
            </a:r>
            <a:r>
              <a:rPr lang="ru-RU" sz="2800" dirty="0">
                <a:latin typeface="+mn-lt"/>
              </a:rPr>
              <a:t>)</a:t>
            </a:r>
            <a:r>
              <a:rPr lang="en-US" sz="2800" dirty="0">
                <a:latin typeface="+mn-lt"/>
              </a:rPr>
              <a:t>.</a:t>
            </a:r>
            <a:endParaRPr lang="ru-RU" sz="2800" dirty="0">
              <a:latin typeface="+mn-lt"/>
            </a:endParaRPr>
          </a:p>
        </p:txBody>
      </p:sp>
      <p:pic>
        <p:nvPicPr>
          <p:cNvPr id="69" name="Рисунок 68" descr="\documentclass{article}&#10;\usepackage{amsmath}&#10;\pagestyle{empty}&#10;\begin{document}&#10;&#10;\begin{gather*}&#10;(\arctan{x})' = \dfrac{1}{1+x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CAACAB41-13B3-4012-B271-4440A41297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85" y="1696216"/>
            <a:ext cx="2287396" cy="542894"/>
          </a:xfrm>
          <a:prstGeom prst="rect">
            <a:avLst/>
          </a:prstGeom>
        </p:spPr>
      </p:pic>
      <p:pic>
        <p:nvPicPr>
          <p:cNvPr id="72" name="Рисунок 71" descr="\documentclass{article}&#10;\usepackage{amsmath}&#10;\pagestyle{empty}&#10;\begin{document}&#10;&#10;\begin{gather*}&#10;(uv)' = u'v+uv';&#10;\end{gather*}&#10;&#10;&#10;\end{document}" title="IguanaTex Bitmap Display">
            <a:extLst>
              <a:ext uri="{FF2B5EF4-FFF2-40B4-BE49-F238E27FC236}">
                <a16:creationId xmlns:a16="http://schemas.microsoft.com/office/drawing/2014/main" id="{33442F86-D431-472C-80F3-B1FC7E53F0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85" y="1014900"/>
            <a:ext cx="1922276" cy="272445"/>
          </a:xfrm>
          <a:prstGeom prst="rect">
            <a:avLst/>
          </a:prstGeom>
        </p:spPr>
      </p:pic>
      <p:pic>
        <p:nvPicPr>
          <p:cNvPr id="77" name="Рисунок 76" descr="\documentclass{article}&#10;\usepackage{amsmath}&#10;\pagestyle{empty}&#10;\begin{document}&#10;&#10;\begin{gather*}&#10;\left(\dfrac{u}{v}\right)' = \dfrac{u'v-uv'}{v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B1CA9564-A819-47CE-A168-11F9FE3836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" y="1909614"/>
            <a:ext cx="2000089" cy="552035"/>
          </a:xfrm>
          <a:prstGeom prst="rect">
            <a:avLst/>
          </a:prstGeom>
        </p:spPr>
      </p:pic>
      <p:pic>
        <p:nvPicPr>
          <p:cNvPr id="89" name="Рисунок 88" descr="\documentclass{article}&#10;\usepackage{amsmath}&#10;\pagestyle{empty}&#10;\begin{document}&#10;&#10;\begin{gather*}&#10;y = f(x(t)); \quad =&gt;&#10;\end{gather*}&#10;&#10;&#10;\end{document}" title="IguanaTex Bitmap Display">
            <a:extLst>
              <a:ext uri="{FF2B5EF4-FFF2-40B4-BE49-F238E27FC236}">
                <a16:creationId xmlns:a16="http://schemas.microsoft.com/office/drawing/2014/main" id="{B9BCEAEF-EC1B-4489-A122-B44D1BD8CD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" y="1036834"/>
            <a:ext cx="2003018" cy="263346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\begin{gather*}&#10;\dfrac{dy}{dt} = \dfrac{\partial f}{\partial x} \dfrac{dx}{dt};&#10;\end{gather*}&#10;&#10;&#10;\end{document}" title="IguanaTex Bitmap Display">
            <a:extLst>
              <a:ext uri="{FF2B5EF4-FFF2-40B4-BE49-F238E27FC236}">
                <a16:creationId xmlns:a16="http://schemas.microsoft.com/office/drawing/2014/main" id="{2321F9A3-6120-41EC-855C-3F83138AB5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42" y="891901"/>
            <a:ext cx="1392605" cy="549230"/>
          </a:xfrm>
          <a:prstGeom prst="rect">
            <a:avLst/>
          </a:prstGeom>
        </p:spPr>
      </p:pic>
      <p:pic>
        <p:nvPicPr>
          <p:cNvPr id="92" name="Рисунок 91" descr="\documentclass{article}&#10;\usepackage{amsmath}&#10;\usepackage[english,russian]{babel}&#10;&#10;\pagestyle{empty}&#10;\begin{document}&#10;&#10;Примеры:&#10;&#10;\end{document}" title="IguanaTex Bitmap Display">
            <a:extLst>
              <a:ext uri="{FF2B5EF4-FFF2-40B4-BE49-F238E27FC236}">
                <a16:creationId xmlns:a16="http://schemas.microsoft.com/office/drawing/2014/main" id="{49EC5072-924C-4C2C-91EF-00E37ED905B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" y="2742950"/>
            <a:ext cx="1132292" cy="232849"/>
          </a:xfrm>
          <a:prstGeom prst="rect">
            <a:avLst/>
          </a:prstGeom>
        </p:spPr>
      </p:pic>
      <p:pic>
        <p:nvPicPr>
          <p:cNvPr id="127" name="Рисунок 126" descr="\documentclass{article}&#10;\usepackage{amsmath}&#10;\pagestyle{empty}&#10;\begin{document}&#10;&#10;\begin{gather*}&#10;\dfrac{d}{dt} (\sin ^2 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FDD86CF9-3E2C-4BE5-A63E-BD3B4DCA22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5" y="3297859"/>
            <a:ext cx="1272069" cy="532761"/>
          </a:xfrm>
          <a:prstGeom prst="rect">
            <a:avLst/>
          </a:prstGeom>
        </p:spPr>
      </p:pic>
      <p:pic>
        <p:nvPicPr>
          <p:cNvPr id="130" name="Рисунок 129" descr="\documentclass{article}&#10;\usepackage{amsmath}&#10;\pagestyle{empty}&#10;\begin{document}&#10;&#10;\begin{gather*}&#10;\dfrac{d}{dt} \sin(t^2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7D09F1E1-EB05-43D3-8E82-9AC6A8F5A6E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83" y="3297859"/>
            <a:ext cx="1271856" cy="532761"/>
          </a:xfrm>
          <a:prstGeom prst="rect">
            <a:avLst/>
          </a:prstGeom>
        </p:spPr>
      </p:pic>
      <p:pic>
        <p:nvPicPr>
          <p:cNvPr id="104" name="Рисунок 103" descr="\documentclass{article}&#10;\usepackage{amsmath}&#10;\pagestyle{empty}&#10;\begin{document}&#10;&#10;\begin{gather*}&#10;\dfrac{d}{dt} \arctan(t^2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F59D6DDF-E94C-4C4F-8A48-1091DDD049C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" y="5030551"/>
            <a:ext cx="1666953" cy="532310"/>
          </a:xfrm>
          <a:prstGeom prst="rect">
            <a:avLst/>
          </a:prstGeom>
        </p:spPr>
      </p:pic>
      <p:pic>
        <p:nvPicPr>
          <p:cNvPr id="107" name="Рисунок 106" descr="\documentclass{article}&#10;\usepackage{amsmath}&#10;\pagestyle{empty}&#10;\begin{document}&#10;&#10;\begin{gather*}&#10;\dfrac{1}{1 + \left(t^2\right)^2} \cdot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332E9EA4-FA93-4C05-AE2C-EAA489843B9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06" y="5030551"/>
            <a:ext cx="1442761" cy="631567"/>
          </a:xfrm>
          <a:prstGeom prst="rect">
            <a:avLst/>
          </a:prstGeom>
        </p:spPr>
      </p:pic>
      <p:pic>
        <p:nvPicPr>
          <p:cNvPr id="137" name="Рисунок 136" descr="\documentclass{article}&#10;\usepackage{amsmath}&#10;\pagestyle{empty}&#10;\begin{document}&#10;&#10;\begin{gather*}&#10;2\cos (2t) \cos(3t) - 3\sin(2t)\sin(3t);&#10;\end{gather*}&#10;&#10;&#10;\end{document}" title="IguanaTex Bitmap Display">
            <a:extLst>
              <a:ext uri="{FF2B5EF4-FFF2-40B4-BE49-F238E27FC236}">
                <a16:creationId xmlns:a16="http://schemas.microsoft.com/office/drawing/2014/main" id="{8C85BF08-EC1B-410F-B0E9-1FF3B9BFF40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293096"/>
            <a:ext cx="3756571" cy="260051"/>
          </a:xfrm>
          <a:prstGeom prst="rect">
            <a:avLst/>
          </a:prstGeom>
        </p:spPr>
      </p:pic>
      <p:pic>
        <p:nvPicPr>
          <p:cNvPr id="125" name="Рисунок 124" descr="\documentclass{article}&#10;\usepackage{amsmath}&#10;\pagestyle{empty}&#10;\begin{document}&#10;&#10;\begin{gather*}&#10;2 \sin t \cos t;&#10;\end{gather*}&#10;&#10;&#10;\end{document}" title="IguanaTex Bitmap Display">
            <a:extLst>
              <a:ext uri="{FF2B5EF4-FFF2-40B4-BE49-F238E27FC236}">
                <a16:creationId xmlns:a16="http://schemas.microsoft.com/office/drawing/2014/main" id="{FA9C2ED0-2D76-4F7A-BD02-DE699BA890F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23" y="3484192"/>
            <a:ext cx="1173745" cy="222113"/>
          </a:xfrm>
          <a:prstGeom prst="rect">
            <a:avLst/>
          </a:prstGeom>
        </p:spPr>
      </p:pic>
      <p:pic>
        <p:nvPicPr>
          <p:cNvPr id="132" name="Рисунок 131" descr="\documentclass{article}&#10;\usepackage{amsmath}&#10;\pagestyle{empty}&#10;\begin{document}&#10;&#10;\begin{gather*}&#10;2t\cos (t^2);&#10;\end{gather*}&#10;&#10;&#10;\end{document}" title="IguanaTex Bitmap Display">
            <a:extLst>
              <a:ext uri="{FF2B5EF4-FFF2-40B4-BE49-F238E27FC236}">
                <a16:creationId xmlns:a16="http://schemas.microsoft.com/office/drawing/2014/main" id="{3AE13881-1778-4BAA-9E85-AC6D7CA3060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13" y="3416408"/>
            <a:ext cx="1047592" cy="292009"/>
          </a:xfrm>
          <a:prstGeom prst="rect">
            <a:avLst/>
          </a:prstGeom>
        </p:spPr>
      </p:pic>
      <p:pic>
        <p:nvPicPr>
          <p:cNvPr id="135" name="Рисунок 134" descr="\documentclass{article}&#10;\usepackage{amsmath}&#10;\pagestyle{empty}&#10;\begin{document}&#10;&#10;\begin{gather*}&#10;\dfrac{d}{dt} \sin(2t)\cos(3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05EFCC61-9489-46C4-9D17-E78F280934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7" y="4132713"/>
            <a:ext cx="2086472" cy="534117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small&#10;\noindent&#10;[1] Видео А. Перегудина -- Семинар - теория управления; Семинар ''Использование метода функций Ляпунова''; канал -- Кафедра МОЭВМ СПбГЭТУ ЛЭТИ.&#10;&#10;&#10;&#10;\end{document}" title="IguanaTex Bitmap Display">
            <a:extLst>
              <a:ext uri="{FF2B5EF4-FFF2-40B4-BE49-F238E27FC236}">
                <a16:creationId xmlns:a16="http://schemas.microsoft.com/office/drawing/2014/main" id="{2BF20793-7B74-4391-86AE-D148753DA47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8" y="6140139"/>
            <a:ext cx="8553849" cy="5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Динамика ошибки</a:t>
            </a:r>
            <a:endParaRPr lang="ru-RU" sz="2800" dirty="0">
              <a:latin typeface="+mn-lt"/>
            </a:endParaRPr>
          </a:p>
        </p:txBody>
      </p:sp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 title="IguanaTex Bitmap Display">
            <a:extLst>
              <a:ext uri="{FF2B5EF4-FFF2-40B4-BE49-F238E27FC236}">
                <a16:creationId xmlns:a16="http://schemas.microsoft.com/office/drawing/2014/main" id="{531D9C21-522F-414C-96A0-65E1317F22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9705"/>
            <a:ext cx="2171815" cy="228537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117A1961-10A2-443D-B91B-F73EC3D931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4468701" cy="1070711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Функция Ляпунова:&#10;&#10;&#10;&#10;\end{document}" title="IguanaTex Bitmap Display">
            <a:extLst>
              <a:ext uri="{FF2B5EF4-FFF2-40B4-BE49-F238E27FC236}">
                <a16:creationId xmlns:a16="http://schemas.microsoft.com/office/drawing/2014/main" id="{46990517-90A7-4977-BE10-CABAA5E14F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704333"/>
            <a:ext cx="2292015" cy="228508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e_1^2}{2} + \dfrac{e_2^2}{2} + \dfrac{e_3^2}{2} &gt; 0;&#10;$ &#10;&#10;&#10;&#10;&#10;\end{document}" title="IguanaTex Bitmap Display">
            <a:extLst>
              <a:ext uri="{FF2B5EF4-FFF2-40B4-BE49-F238E27FC236}">
                <a16:creationId xmlns:a16="http://schemas.microsoft.com/office/drawing/2014/main" id="{50D148DE-893D-4219-B073-00BB8F4D4E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84" y="1124744"/>
            <a:ext cx="2540516" cy="557863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оизводная функции Ляпунова:&#10;&#10;&#10;&#10;\end{document}" title="IguanaTex Bitmap Display">
            <a:extLst>
              <a:ext uri="{FF2B5EF4-FFF2-40B4-BE49-F238E27FC236}">
                <a16:creationId xmlns:a16="http://schemas.microsoft.com/office/drawing/2014/main" id="{4995FB08-CC4A-4F57-8629-0CBC65689F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65033"/>
            <a:ext cx="3879874" cy="233672"/>
          </a:xfrm>
          <a:prstGeom prst="rect">
            <a:avLst/>
          </a:prstGeom>
        </p:spPr>
      </p:pic>
      <p:pic>
        <p:nvPicPr>
          <p:cNvPr id="42" name="Рисунок 4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e_1 \dot{e_1} + e_2 \dot{e_2} + e_3 \dot{e_3};&#10;$ &#10;&#10;&#10;&#10;&#10;\end{document}" title="IguanaTex Bitmap Display">
            <a:extLst>
              <a:ext uri="{FF2B5EF4-FFF2-40B4-BE49-F238E27FC236}">
                <a16:creationId xmlns:a16="http://schemas.microsoft.com/office/drawing/2014/main" id="{47B592E5-D90D-421C-8AD1-44EDBF4E419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8783"/>
            <a:ext cx="2589783" cy="286477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дставляем $\dot{e_i}$ из динамики ошибок:&#10;&#10;&#10;&#10;\end{document}" title="IguanaTex Bitmap Display">
            <a:extLst>
              <a:ext uri="{FF2B5EF4-FFF2-40B4-BE49-F238E27FC236}">
                <a16:creationId xmlns:a16="http://schemas.microsoft.com/office/drawing/2014/main" id="{F2C7560B-160B-4386-86E6-C474D1F788F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17437"/>
            <a:ext cx="4345152" cy="225304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e_1 (v_*\cos \alpha_* - (v_* + u_1) \cos (\alpha_* - e_3)) + e_2 (v_*\sin \alpha_* - (v_* + u_1) \sin (\alpha_* - e_3))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97AFE6A1-E00D-4D4C-8858-FD993D708A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8" y="3819696"/>
            <a:ext cx="8565264" cy="274876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-e_1\cos (\alpha_* - e_3) - e_2\sin (\alpha_* - e_3)) + v_*(e_1\cos \alpha_* + e_2 \sin \alpha_*)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0E42E57E-C471-41DA-9840-83E29CCAF0F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0" y="4327686"/>
            <a:ext cx="8559599" cy="279019"/>
          </a:xfrm>
          <a:prstGeom prst="rect">
            <a:avLst/>
          </a:prstGeom>
        </p:spPr>
      </p:pic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BA22B171-F541-4216-BE9B-4413676EFE5F}"/>
              </a:ext>
            </a:extLst>
          </p:cNvPr>
          <p:cNvSpPr/>
          <p:nvPr/>
        </p:nvSpPr>
        <p:spPr>
          <a:xfrm rot="5400000">
            <a:off x="2971291" y="2557092"/>
            <a:ext cx="177082" cy="446449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E2CC9344-8C51-41F1-A6AD-AA7145E355B4}"/>
              </a:ext>
            </a:extLst>
          </p:cNvPr>
          <p:cNvSpPr/>
          <p:nvPr/>
        </p:nvSpPr>
        <p:spPr>
          <a:xfrm rot="5400000">
            <a:off x="6751851" y="3601208"/>
            <a:ext cx="177082" cy="23762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авая фигурная скобка 15">
            <a:extLst>
              <a:ext uri="{FF2B5EF4-FFF2-40B4-BE49-F238E27FC236}">
                <a16:creationId xmlns:a16="http://schemas.microsoft.com/office/drawing/2014/main" id="{344B4E5B-00F7-49BF-964A-1317383326CE}"/>
              </a:ext>
            </a:extLst>
          </p:cNvPr>
          <p:cNvSpPr/>
          <p:nvPr/>
        </p:nvSpPr>
        <p:spPr>
          <a:xfrm rot="5400000">
            <a:off x="8473629" y="4617026"/>
            <a:ext cx="175930" cy="3457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 title="IguanaTex Bitmap Display">
            <a:extLst>
              <a:ext uri="{FF2B5EF4-FFF2-40B4-BE49-F238E27FC236}">
                <a16:creationId xmlns:a16="http://schemas.microsoft.com/office/drawing/2014/main" id="{1232A583-F66E-4A81-B49E-C32B9667E2A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879" y="5118084"/>
            <a:ext cx="1529905" cy="149333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B7C05C06-140B-489A-901E-CA5F8531CFA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0" y="5126971"/>
            <a:ext cx="878987" cy="461665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CD129270-387F-4853-A9B8-C015A53BC77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82" y="5111682"/>
            <a:ext cx="1672219" cy="47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9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Законы управления</a:t>
            </a:r>
            <a:endParaRPr lang="ru-RU" sz="2800" dirty="0">
              <a:latin typeface="+mn-lt"/>
            </a:endParaRPr>
          </a:p>
        </p:txBody>
      </p:sp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-e_1\cos (\alpha_* - e_3) - e_2\sin (\alpha_* - e_3)) + v_*(e_1\cos \alpha_* + e_2 \sin \alpha_*)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B2A21730-DA96-4008-A511-C3F4235964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0" y="907704"/>
            <a:ext cx="8559599" cy="279019"/>
          </a:xfrm>
          <a:prstGeom prst="rect">
            <a:avLst/>
          </a:prstGeom>
        </p:spPr>
      </p:pic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2ED2F34A-C0C6-4653-A185-DAE3603AA809}"/>
              </a:ext>
            </a:extLst>
          </p:cNvPr>
          <p:cNvSpPr/>
          <p:nvPr/>
        </p:nvSpPr>
        <p:spPr>
          <a:xfrm rot="5400000">
            <a:off x="2911970" y="-806119"/>
            <a:ext cx="245459" cy="441423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1901C703-09B5-47FB-B521-A901BC2C66C1}"/>
              </a:ext>
            </a:extLst>
          </p:cNvPr>
          <p:cNvSpPr/>
          <p:nvPr/>
        </p:nvSpPr>
        <p:spPr>
          <a:xfrm rot="5400000">
            <a:off x="6751851" y="247629"/>
            <a:ext cx="177082" cy="23762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5A745A3E-0A07-4560-B16A-4950B9026581}"/>
              </a:ext>
            </a:extLst>
          </p:cNvPr>
          <p:cNvSpPr/>
          <p:nvPr/>
        </p:nvSpPr>
        <p:spPr>
          <a:xfrm rot="5400000">
            <a:off x="8487535" y="1262872"/>
            <a:ext cx="175930" cy="3457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 title="IguanaTex Bitmap Display">
            <a:extLst>
              <a:ext uri="{FF2B5EF4-FFF2-40B4-BE49-F238E27FC236}">
                <a16:creationId xmlns:a16="http://schemas.microsoft.com/office/drawing/2014/main" id="{6CE8255E-0E09-48B9-9449-F09B866F0A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745218"/>
            <a:ext cx="1529905" cy="149333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AC454446-902D-4B20-941A-7CFBA0BB58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06" y="1770498"/>
            <a:ext cx="878987" cy="461665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88361FDC-C0C0-4F88-86F1-B99EE7376DB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82" y="1756280"/>
            <a:ext cx="1672219" cy="475655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 title="IguanaTex Bitmap Display">
            <a:extLst>
              <a:ext uri="{FF2B5EF4-FFF2-40B4-BE49-F238E27FC236}">
                <a16:creationId xmlns:a16="http://schemas.microsoft.com/office/drawing/2014/main" id="{5E13A9FF-F746-4F81-A41A-D88BAEC282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3412312"/>
            <a:ext cx="4550095" cy="284952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ля упрощения записи введем:&#10;&#10;$a=(-e_1\cos (\alpha_* - e_3) - e_2\sin (\alpha_* - e_3))$, &#10;&#10;$b=v_*(e_1\cos \alpha_* + e_2 \sin \alpha_*)$,&#10;&#10;&#10;&#10;\end{document}" title="IguanaTex Bitmap Display">
            <a:extLst>
              <a:ext uri="{FF2B5EF4-FFF2-40B4-BE49-F238E27FC236}">
                <a16:creationId xmlns:a16="http://schemas.microsoft.com/office/drawing/2014/main" id="{5EA70F86-DEF9-43AE-B878-86A56241AA4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" y="2322732"/>
            <a:ext cx="4841111" cy="855183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 $\dot{V}=(v_* + u_1)a + b + e_3 u_2$;&#10;&#10;&#10;\end{document}" title="IguanaTex Bitmap Display">
            <a:extLst>
              <a:ext uri="{FF2B5EF4-FFF2-40B4-BE49-F238E27FC236}">
                <a16:creationId xmlns:a16="http://schemas.microsoft.com/office/drawing/2014/main" id="{3644A357-D1E0-4B90-942C-B66D370EC61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" y="3399649"/>
            <a:ext cx="3682101" cy="297615"/>
          </a:xfrm>
          <a:prstGeom prst="rect">
            <a:avLst/>
          </a:prstGeom>
        </p:spPr>
      </p:pic>
      <p:pic>
        <p:nvPicPr>
          <p:cNvPr id="55" name="Рисунок 5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v_* - a - \dfrac{b}{a};&#10;$ &#10;\quad&#10;$u_2 = -e_3$;&#10;&#10;&#10;&#10;&#10;\end{document}" title="IguanaTex Bitmap Display">
            <a:extLst>
              <a:ext uri="{FF2B5EF4-FFF2-40B4-BE49-F238E27FC236}">
                <a16:creationId xmlns:a16="http://schemas.microsoft.com/office/drawing/2014/main" id="{3A62868A-5D22-4343-8503-7FB2FFCC63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8" y="3919406"/>
            <a:ext cx="3998564" cy="526164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\left(v_* + (-v_*) - a - \dfrac{b}{a}\right)a + b + e_3 (-e_3) = -a^2 - e_3^2 &lt; 0$;&#10;&#10;&#10;\end{document}" title="IguanaTex Bitmap Display">
            <a:extLst>
              <a:ext uri="{FF2B5EF4-FFF2-40B4-BE49-F238E27FC236}">
                <a16:creationId xmlns:a16="http://schemas.microsoft.com/office/drawing/2014/main" id="{6EB103FC-8251-4CF8-914A-6D4A5DD7A6C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741728"/>
            <a:ext cx="6629196" cy="6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Рисунок 5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e_1\cos (\alpha_* - e_3) - e_2\sin (\alpha_* - e_3)) + v_*(e_1\cos \alpha_* + e_2 \sin \alpha_*)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4D161D2C-A618-4A41-8F62-42911338FA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4" y="908720"/>
            <a:ext cx="8376552" cy="276940"/>
          </a:xfrm>
          <a:prstGeom prst="rect">
            <a:avLst/>
          </a:prstGeom>
        </p:spPr>
      </p:pic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2ED2F34A-C0C6-4653-A185-DAE3603AA809}"/>
              </a:ext>
            </a:extLst>
          </p:cNvPr>
          <p:cNvSpPr/>
          <p:nvPr/>
        </p:nvSpPr>
        <p:spPr>
          <a:xfrm rot="5400000">
            <a:off x="3018167" y="-699923"/>
            <a:ext cx="177082" cy="427021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1901C703-09B5-47FB-B521-A901BC2C66C1}"/>
              </a:ext>
            </a:extLst>
          </p:cNvPr>
          <p:cNvSpPr/>
          <p:nvPr/>
        </p:nvSpPr>
        <p:spPr>
          <a:xfrm rot="5400000">
            <a:off x="6679703" y="247053"/>
            <a:ext cx="177082" cy="23762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5A745A3E-0A07-4560-B16A-4950B9026581}"/>
              </a:ext>
            </a:extLst>
          </p:cNvPr>
          <p:cNvSpPr/>
          <p:nvPr/>
        </p:nvSpPr>
        <p:spPr>
          <a:xfrm rot="5400000">
            <a:off x="8379597" y="1262871"/>
            <a:ext cx="175930" cy="3457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 title="IguanaTex Bitmap Display">
            <a:extLst>
              <a:ext uri="{FF2B5EF4-FFF2-40B4-BE49-F238E27FC236}">
                <a16:creationId xmlns:a16="http://schemas.microsoft.com/office/drawing/2014/main" id="{6CE8255E-0E09-48B9-9449-F09B866F0A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55" y="1772816"/>
            <a:ext cx="1529905" cy="149333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AC454446-902D-4B20-941A-7CFBA0BB58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24" y="1772816"/>
            <a:ext cx="878987" cy="461665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88361FDC-C0C0-4F88-86F1-B99EE7376DB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1757329"/>
            <a:ext cx="1672219" cy="475655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 title="IguanaTex Bitmap Display">
            <a:extLst>
              <a:ext uri="{FF2B5EF4-FFF2-40B4-BE49-F238E27FC236}">
                <a16:creationId xmlns:a16="http://schemas.microsoft.com/office/drawing/2014/main" id="{5E13A9FF-F746-4F81-A41A-D88BAEC282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3412312"/>
            <a:ext cx="4550095" cy="284952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ля упрощения записи введем:&#10;&#10;$a=(-e_1\cos (\alpha_* - e_3) - e_2\sin (\alpha_* - e_3))$, &#10;&#10;$b=v_*(e_1\cos \alpha_* + e_2 \sin \alpha_*)$,&#10;&#10;&#10;&#10;\end{document}" title="IguanaTex Bitmap Display">
            <a:extLst>
              <a:ext uri="{FF2B5EF4-FFF2-40B4-BE49-F238E27FC236}">
                <a16:creationId xmlns:a16="http://schemas.microsoft.com/office/drawing/2014/main" id="{162CCCB0-97AA-4242-8F38-14A239CCE0D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" y="2322732"/>
            <a:ext cx="4841111" cy="855183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 $\dot{V}=(v_* + u_1)a + b + e_3 u_2$;&#10;&#10;&#10;\end{document}" title="IguanaTex Bitmap Display">
            <a:extLst>
              <a:ext uri="{FF2B5EF4-FFF2-40B4-BE49-F238E27FC236}">
                <a16:creationId xmlns:a16="http://schemas.microsoft.com/office/drawing/2014/main" id="{3644A357-D1E0-4B90-942C-B66D370EC61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" y="3399649"/>
            <a:ext cx="3682101" cy="297615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v_* - k_1 a - \dfrac{b}{a};&#10;$ &#10;\quad&#10;$u_2 = -k_2 e_3$;&#10;&#10;&#10;&#10;&#10;\end{document}" title="IguanaTex Bitmap Display">
            <a:extLst>
              <a:ext uri="{FF2B5EF4-FFF2-40B4-BE49-F238E27FC236}">
                <a16:creationId xmlns:a16="http://schemas.microsoft.com/office/drawing/2014/main" id="{71B23ADD-BD53-4483-8F25-334B20D989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8" y="3919406"/>
            <a:ext cx="4490962" cy="528145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\left(v_* + (-v_*) - k_1 a - \dfrac{b}{a}\right)a + b + e_3 (-k_2 e_3) = -k_1 a^2 - k_2 e_3^2$;&#10;&#10;&#10;\end{document}" title="IguanaTex Bitmap Display">
            <a:extLst>
              <a:ext uri="{FF2B5EF4-FFF2-40B4-BE49-F238E27FC236}">
                <a16:creationId xmlns:a16="http://schemas.microsoft.com/office/drawing/2014/main" id="{05880503-AA42-4328-9208-2F02E1AED3A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29" y="4644525"/>
            <a:ext cx="7148695" cy="614410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 &lt; 0$ при $k_1,k_2 &gt; 0$.&#10;&#10;&#10;&#10;\end{document}" title="IguanaTex Bitmap Display">
            <a:extLst>
              <a:ext uri="{FF2B5EF4-FFF2-40B4-BE49-F238E27FC236}">
                <a16:creationId xmlns:a16="http://schemas.microsoft.com/office/drawing/2014/main" id="{0748849D-9396-4402-8293-36B1558EAA9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29" y="5589240"/>
            <a:ext cx="2358857" cy="283429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0DFAC1D-8020-4336-AE57-833E474F0FE2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Законы управления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71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Рисунок 5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e_1\cos (\alpha_* - e_3) - e_2\sin (\alpha_* - e_3)) + v_*(e_1\cos \alpha_* + e_2 \sin \alpha_*)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4D161D2C-A618-4A41-8F62-42911338FA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4" y="908720"/>
            <a:ext cx="8376552" cy="276940"/>
          </a:xfrm>
          <a:prstGeom prst="rect">
            <a:avLst/>
          </a:prstGeom>
        </p:spPr>
      </p:pic>
      <p:sp>
        <p:nvSpPr>
          <p:cNvPr id="6" name="Правая фигурная скобка 5">
            <a:extLst>
              <a:ext uri="{FF2B5EF4-FFF2-40B4-BE49-F238E27FC236}">
                <a16:creationId xmlns:a16="http://schemas.microsoft.com/office/drawing/2014/main" id="{2ED2F34A-C0C6-4653-A185-DAE3603AA809}"/>
              </a:ext>
            </a:extLst>
          </p:cNvPr>
          <p:cNvSpPr/>
          <p:nvPr/>
        </p:nvSpPr>
        <p:spPr>
          <a:xfrm rot="5400000">
            <a:off x="3018167" y="-699923"/>
            <a:ext cx="177082" cy="427021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1901C703-09B5-47FB-B521-A901BC2C66C1}"/>
              </a:ext>
            </a:extLst>
          </p:cNvPr>
          <p:cNvSpPr/>
          <p:nvPr/>
        </p:nvSpPr>
        <p:spPr>
          <a:xfrm rot="5400000">
            <a:off x="6679703" y="247053"/>
            <a:ext cx="177082" cy="23762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5A745A3E-0A07-4560-B16A-4950B9026581}"/>
              </a:ext>
            </a:extLst>
          </p:cNvPr>
          <p:cNvSpPr/>
          <p:nvPr/>
        </p:nvSpPr>
        <p:spPr>
          <a:xfrm rot="5400000">
            <a:off x="8379597" y="1262871"/>
            <a:ext cx="175930" cy="34578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 title="IguanaTex Bitmap Display">
            <a:extLst>
              <a:ext uri="{FF2B5EF4-FFF2-40B4-BE49-F238E27FC236}">
                <a16:creationId xmlns:a16="http://schemas.microsoft.com/office/drawing/2014/main" id="{6CE8255E-0E09-48B9-9449-F09B866F0A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55" y="1772816"/>
            <a:ext cx="1529905" cy="149333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AC454446-902D-4B20-941A-7CFBA0BB58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24" y="1772816"/>
            <a:ext cx="878987" cy="461665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88361FDC-C0C0-4F88-86F1-B99EE7376DB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1757329"/>
            <a:ext cx="1672219" cy="475655"/>
          </a:xfrm>
          <a:prstGeom prst="rect">
            <a:avLst/>
          </a:prstGeom>
        </p:spPr>
      </p:pic>
      <p:pic>
        <p:nvPicPr>
          <p:cNvPr id="32" name="Рисунок 3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 title="IguanaTex Bitmap Display">
            <a:extLst>
              <a:ext uri="{FF2B5EF4-FFF2-40B4-BE49-F238E27FC236}">
                <a16:creationId xmlns:a16="http://schemas.microsoft.com/office/drawing/2014/main" id="{5E13A9FF-F746-4F81-A41A-D88BAEC282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16" y="3412312"/>
            <a:ext cx="4550095" cy="284952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ля упрощения записи введем:&#10;&#10;$a=(-e_1\cos (\alpha_* - e_3) - e_2\sin (\alpha_* - e_3))$, &#10;&#10;$b=v_*(e_1\cos \alpha_* + e_2 \sin \alpha_*)$,&#10;&#10;&#10;&#10;\end{document}" title="IguanaTex Bitmap Display">
            <a:extLst>
              <a:ext uri="{FF2B5EF4-FFF2-40B4-BE49-F238E27FC236}">
                <a16:creationId xmlns:a16="http://schemas.microsoft.com/office/drawing/2014/main" id="{C2E9AFCD-6497-4D74-AAA2-9F041C1D5D2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" y="2322732"/>
            <a:ext cx="4841111" cy="855183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 $\dot{V}=(v_* + u_1)a + b + e_3 u_2$;&#10;&#10;&#10;\end{document}" title="IguanaTex Bitmap Display">
            <a:extLst>
              <a:ext uri="{FF2B5EF4-FFF2-40B4-BE49-F238E27FC236}">
                <a16:creationId xmlns:a16="http://schemas.microsoft.com/office/drawing/2014/main" id="{3644A357-D1E0-4B90-942C-B66D370EC61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05" y="3399649"/>
            <a:ext cx="3682101" cy="297615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) \quad&#10;$&#10;u_1 = -v_* - k_1 a ;&#10;$ &#10;\quad&#10;$u_2 = -k_2 e_3 - \dfrac{b}{e_3}$;&#10;&#10;&#10;&#10;&#10;\end{document}" title="IguanaTex Bitmap Display">
            <a:extLst>
              <a:ext uri="{FF2B5EF4-FFF2-40B4-BE49-F238E27FC236}">
                <a16:creationId xmlns:a16="http://schemas.microsoft.com/office/drawing/2014/main" id="{851AD51A-E7AD-4A3D-B03D-5A93E93FF7C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8" y="3919406"/>
            <a:ext cx="4599662" cy="568661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\left(v_* + (-v_*) - k_1 a \right)a + b + e_3 \left(-k_2 e_3 - \dfrac{b}{e_3} \right) = -k_1 a^2 - k_2 e_3^2$;&#10;&#10;&#10;\end{document}" title="IguanaTex Bitmap Display">
            <a:extLst>
              <a:ext uri="{FF2B5EF4-FFF2-40B4-BE49-F238E27FC236}">
                <a16:creationId xmlns:a16="http://schemas.microsoft.com/office/drawing/2014/main" id="{1CB7CBB1-F40A-4839-A1C2-D978BA0C3D9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30" y="4644525"/>
            <a:ext cx="7289719" cy="614847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 &lt; 0$ при $k_1,k_2 &gt; 0$.&#10;&#10;&#10;&#10;\end{document}" title="IguanaTex Bitmap Display">
            <a:extLst>
              <a:ext uri="{FF2B5EF4-FFF2-40B4-BE49-F238E27FC236}">
                <a16:creationId xmlns:a16="http://schemas.microsoft.com/office/drawing/2014/main" id="{0748849D-9396-4402-8293-36B1558EAA9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29" y="5589240"/>
            <a:ext cx="2358857" cy="283429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741B9C9F-670D-475D-BBC9-C1F0D423ED27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Законы управления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86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&#10;&#10;$a=(-e_1\cos (\alpha_* - e_3) - e_2\sin (\alpha_* - e_3))$, &#10;&#10;$b=v_*(e_1\cos \alpha_* + e_2 \sin \alpha_*)$,&#10;&#10;&#10;&#10;\end{document}" title="IguanaTex Bitmap Display">
            <a:extLst>
              <a:ext uri="{FF2B5EF4-FFF2-40B4-BE49-F238E27FC236}">
                <a16:creationId xmlns:a16="http://schemas.microsoft.com/office/drawing/2014/main" id="{2D6C74E7-F539-43F8-A6EE-0E3D8D242B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8" y="1149437"/>
            <a:ext cx="4452511" cy="564916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(v_* + u_1)a + b + e_3 u_2$;&#10;&#10;&#10;\end{document}" title="IguanaTex Bitmap Display">
            <a:extLst>
              <a:ext uri="{FF2B5EF4-FFF2-40B4-BE49-F238E27FC236}">
                <a16:creationId xmlns:a16="http://schemas.microsoft.com/office/drawing/2014/main" id="{EB0B7518-0D88-40F2-B62C-237A26F2EC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0" y="748588"/>
            <a:ext cx="2933521" cy="298087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) \quad&#10;$&#10;u_1 = -v_* - k_1 a ;&#10;$ &#10;\quad&#10;$u_2 = -k_2 e_3 - \dfrac{b}{e_3}$;&#10;&#10;&#10;&#10;&#10;\end{document}" title="IguanaTex Bitmap Display">
            <a:extLst>
              <a:ext uri="{FF2B5EF4-FFF2-40B4-BE49-F238E27FC236}">
                <a16:creationId xmlns:a16="http://schemas.microsoft.com/office/drawing/2014/main" id="{851AD51A-E7AD-4A3D-B03D-5A93E93FF7C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0" y="2919829"/>
            <a:ext cx="4599662" cy="568661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v_* - k_1 a - \dfrac{b}{a};&#10;$ &#10;\quad&#10;$u_2 = -k_2 e_3$;&#10;&#10;&#10;&#10;&#10;\end{document}" title="IguanaTex Bitmap Display">
            <a:extLst>
              <a:ext uri="{FF2B5EF4-FFF2-40B4-BE49-F238E27FC236}">
                <a16:creationId xmlns:a16="http://schemas.microsoft.com/office/drawing/2014/main" id="{19960480-A81E-4A5F-AEB6-18053C8D61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0" y="2389865"/>
            <a:ext cx="4490962" cy="528145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коны управления:&#10;&#10;&#10;&#10;\end{document}" title="IguanaTex Bitmap Display">
            <a:extLst>
              <a:ext uri="{FF2B5EF4-FFF2-40B4-BE49-F238E27FC236}">
                <a16:creationId xmlns:a16="http://schemas.microsoft.com/office/drawing/2014/main" id="{EB6096D7-2726-4476-9F7C-ACEFFC924C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5" y="2128627"/>
            <a:ext cx="2322286" cy="228571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озможно деление на 0 в обоих случаях!!!&#10;&#10;&#10;&#10;\end{document}" title="IguanaTex Bitmap Display">
            <a:extLst>
              <a:ext uri="{FF2B5EF4-FFF2-40B4-BE49-F238E27FC236}">
                <a16:creationId xmlns:a16="http://schemas.microsoft.com/office/drawing/2014/main" id="{186E3B92-E2B0-41C0-ACFC-11972D13257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9" y="3964788"/>
            <a:ext cx="4867561" cy="232624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Использовать нельзя!!!&#10;&#10;&#10;&#10;\end{document}" title="IguanaTex Bitmap Display">
            <a:extLst>
              <a:ext uri="{FF2B5EF4-FFF2-40B4-BE49-F238E27FC236}">
                <a16:creationId xmlns:a16="http://schemas.microsoft.com/office/drawing/2014/main" id="{A76895EF-BBF8-43FF-A095-9E597E61E5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65" y="4632149"/>
            <a:ext cx="2624068" cy="185253"/>
          </a:xfrm>
          <a:prstGeom prst="rect">
            <a:avLst/>
          </a:prstGeom>
        </p:spPr>
      </p:pic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Законы управления</a:t>
            </a:r>
            <a:endParaRPr lang="ru-RU" sz="2800" dirty="0">
              <a:latin typeface="+mn-lt"/>
            </a:endParaRPr>
          </a:p>
        </p:txBody>
      </p:sp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begin{center}&#10;Можно использовать линеаризацию, или искать другой способ.&#10;&#10;&#10;\end{center}&#10;&#10;&#10;\end{document}" title="IguanaTex Bitmap Display">
            <a:extLst>
              <a:ext uri="{FF2B5EF4-FFF2-40B4-BE49-F238E27FC236}">
                <a16:creationId xmlns:a16="http://schemas.microsoft.com/office/drawing/2014/main" id="{3536D7AE-1EA0-4FFF-8D35-68969C42048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5" y="5373216"/>
            <a:ext cx="7369025" cy="2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2C76D3F-C8B5-4024-8C91-76E5A7DD839F}"/>
              </a:ext>
            </a:extLst>
          </p:cNvPr>
          <p:cNvSpPr/>
          <p:nvPr/>
        </p:nvSpPr>
        <p:spPr>
          <a:xfrm>
            <a:off x="323528" y="1844824"/>
            <a:ext cx="3600400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Линеаризация. </a:t>
            </a:r>
            <a:r>
              <a:rPr lang="en-US" sz="2800" dirty="0">
                <a:latin typeface="+mn-lt"/>
                <a:cs typeface="Times New Roman" pitchFamily="18" charset="0"/>
              </a:rPr>
              <a:t>Preliminaries.</a:t>
            </a:r>
            <a:endParaRPr lang="ru-RU" sz="2800" dirty="0">
              <a:latin typeface="+mn-lt"/>
            </a:endParaRPr>
          </a:p>
        </p:txBody>
      </p:sp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зложение функции $f(x)$ в ряд Тейлора в точке $x_0$:&#10;&#10;&#10;&#10;\end{document}" title="IguanaTex Bitmap Display">
            <a:extLst>
              <a:ext uri="{FF2B5EF4-FFF2-40B4-BE49-F238E27FC236}">
                <a16:creationId xmlns:a16="http://schemas.microsoft.com/office/drawing/2014/main" id="{F69863F3-60FC-4218-BEBA-B09E35ACED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836713"/>
            <a:ext cx="6126073" cy="255910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\sum\limits_{n = 0}^\infty  {{f^{\left( n \right)}}\left( x_0 \right)\frac{{{{\left( {x - x_0} \right)}^n}}}{{n!}}}  }&#10;$;&#10;&#10;&#10;&#10;\end{document}" title="IguanaTex Bitmap Display">
            <a:extLst>
              <a:ext uri="{FF2B5EF4-FFF2-40B4-BE49-F238E27FC236}">
                <a16:creationId xmlns:a16="http://schemas.microsoft.com/office/drawing/2014/main" id="{7308C746-B445-4F82-895E-3F5DE1ABAD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5" y="1252175"/>
            <a:ext cx="3151058" cy="546425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 \right) + f'\left( x_0 \right)\left( {x - x_0} \right) + \frac{{f''\left( x_0 \right){{\left( {x - x_0} \right)}^2}}}{{2!}} +  \ldots  }&#10;+ {\frac{{{f^{\left( n \right)}}\left( x_0 \right){{\left( {x - x_0} \right)}^n}}}{{n!}} + {R_n}}$;&#10;&#10;&#10;&#10;\end{document}" title="IguanaTex Bitmap Display">
            <a:extLst>
              <a:ext uri="{FF2B5EF4-FFF2-40B4-BE49-F238E27FC236}">
                <a16:creationId xmlns:a16="http://schemas.microsoft.com/office/drawing/2014/main" id="{4064585B-56F9-4612-8BDD-42AA6E7700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7" y="1989204"/>
            <a:ext cx="8399525" cy="384791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 линеаризации берем первые два члена ряда, остальные отбрасываем.&#10;&#10;&#10;&#10;\end{document}" title="IguanaTex Bitmap Display">
            <a:extLst>
              <a:ext uri="{FF2B5EF4-FFF2-40B4-BE49-F238E27FC236}">
                <a16:creationId xmlns:a16="http://schemas.microsoft.com/office/drawing/2014/main" id="{214FAA5B-A324-4B62-823E-4F24A79556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5" y="2879250"/>
            <a:ext cx="8536381" cy="227048"/>
          </a:xfrm>
          <a:prstGeom prst="rect">
            <a:avLst/>
          </a:prstGeom>
        </p:spPr>
      </p:pic>
      <p:pic>
        <p:nvPicPr>
          <p:cNvPr id="36" name="Рисунок 3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зложение функции $f(x,y)$ в ряд Тейлора в точке $x_0,y_0$:&#10;&#10;&#10;&#10;\end{document}" title="IguanaTex Bitmap Display">
            <a:extLst>
              <a:ext uri="{FF2B5EF4-FFF2-40B4-BE49-F238E27FC236}">
                <a16:creationId xmlns:a16="http://schemas.microsoft.com/office/drawing/2014/main" id="{E01782D7-6EC7-446C-9183-1A264ECE9F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" y="3559518"/>
            <a:ext cx="6722489" cy="256390"/>
          </a:xfrm>
          <a:prstGeom prst="rect">
            <a:avLst/>
          </a:prstGeom>
        </p:spPr>
      </p:pic>
      <p:pic>
        <p:nvPicPr>
          <p:cNvPr id="50" name="Рисунок 4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, y_0 \right) + \left(\dfrac{\partial f(x_0,y_0)}{\partial x}\left( x - x_0 \right) + \dfrac{\partial f(x_0,y_0)}{\partial y}\left( y - y_0 \right) \right) + {R(x,y)}}$;&#10;&#10;&#10;&#10;\end{document}" title="IguanaTex Bitmap Display">
            <a:extLst>
              <a:ext uri="{FF2B5EF4-FFF2-40B4-BE49-F238E27FC236}">
                <a16:creationId xmlns:a16="http://schemas.microsoft.com/office/drawing/2014/main" id="{AD19C130-9883-4C4D-A16C-E2C1615BEF2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0" y="4076731"/>
            <a:ext cx="8192315" cy="614371"/>
          </a:xfrm>
          <a:prstGeom prst="rect">
            <a:avLst/>
          </a:prstGeom>
        </p:spPr>
      </p:pic>
      <p:pic>
        <p:nvPicPr>
          <p:cNvPr id="60" name="Рисунок 5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Часто рассматривается линеаризация вблизи положения равновесия $\bm X$=0. Но положение равновесия может быть и в другой точке.&#10;&#10;&#10;&#10;\end{document}" title="IguanaTex Bitmap Display">
            <a:extLst>
              <a:ext uri="{FF2B5EF4-FFF2-40B4-BE49-F238E27FC236}">
                <a16:creationId xmlns:a16="http://schemas.microsoft.com/office/drawing/2014/main" id="{DA40547B-4FF0-4541-9E5A-F5D8197A863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1" y="4951488"/>
            <a:ext cx="8548076" cy="5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Линеаризация. </a:t>
            </a:r>
            <a:r>
              <a:rPr lang="en-US" sz="2800" dirty="0">
                <a:latin typeface="+mn-lt"/>
                <a:cs typeface="Times New Roman" pitchFamily="18" charset="0"/>
              </a:rPr>
              <a:t>Preliminaries.</a:t>
            </a:r>
            <a:endParaRPr lang="ru-RU" sz="2800" dirty="0">
              <a:latin typeface="+mn-lt"/>
            </a:endParaRPr>
          </a:p>
        </p:txBody>
      </p:sp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мер. $f(x)=x^2$, найти линеаризацию в точке $x_0=2$.&#10;&#10;&#10;&#10;\end{document}" title="IguanaTex Bitmap Display">
            <a:extLst>
              <a:ext uri="{FF2B5EF4-FFF2-40B4-BE49-F238E27FC236}">
                <a16:creationId xmlns:a16="http://schemas.microsoft.com/office/drawing/2014/main" id="{02E61CF1-955F-421F-B2A3-2B6B16A366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836713"/>
            <a:ext cx="6490732" cy="274813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z\left( x \right) = f\left( 2 \right) + f'\left( 2 \right)\left( {x - 2} \right) = $&#10;&#10;&#10;&#10;\end{document}" title="IguanaTex Bitmap Display">
            <a:extLst>
              <a:ext uri="{FF2B5EF4-FFF2-40B4-BE49-F238E27FC236}">
                <a16:creationId xmlns:a16="http://schemas.microsoft.com/office/drawing/2014/main" id="{D82C4C68-CE81-46FC-AE6D-54639B18F1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4" y="1389834"/>
            <a:ext cx="3326507" cy="2577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51A093-F476-4794-85EC-85C199541B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39"/>
          <a:stretch/>
        </p:blipFill>
        <p:spPr>
          <a:xfrm>
            <a:off x="2411760" y="1813637"/>
            <a:ext cx="4176824" cy="4207650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4 + 4(x-2) =$&#10;&#10;&#10;&#10;\end{document}" title="IguanaTex Bitmap Display">
            <a:extLst>
              <a:ext uri="{FF2B5EF4-FFF2-40B4-BE49-F238E27FC236}">
                <a16:creationId xmlns:a16="http://schemas.microsoft.com/office/drawing/2014/main" id="{8356E895-1380-4ABF-A1DB-2FFF7EF827E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06" y="1389834"/>
            <a:ext cx="1588790" cy="258252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4x-4$;&#10;&#10;&#10;&#10;\end{document}" title="IguanaTex Bitmap Display">
            <a:extLst>
              <a:ext uri="{FF2B5EF4-FFF2-40B4-BE49-F238E27FC236}">
                <a16:creationId xmlns:a16="http://schemas.microsoft.com/office/drawing/2014/main" id="{27F3083B-4A86-4F15-AA30-6E1B887B75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01" y="1423372"/>
            <a:ext cx="752154" cy="2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Линеаризация.</a:t>
            </a:r>
            <a:endParaRPr lang="ru-RU" sz="2800" dirty="0">
              <a:latin typeface="+mn-lt"/>
            </a:endParaRPr>
          </a:p>
        </p:txBody>
      </p:sp>
      <p:pic>
        <p:nvPicPr>
          <p:cNvPr id="39" name="Рисунок 3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ссмотрим линеаризацию системы ДУ вблизи положения равновесия.&#10;&#10;&#10;&#10;\end{document}" title="IguanaTex Bitmap Display">
            <a:extLst>
              <a:ext uri="{FF2B5EF4-FFF2-40B4-BE49-F238E27FC236}">
                <a16:creationId xmlns:a16="http://schemas.microsoft.com/office/drawing/2014/main" id="{0463B03C-8018-471E-A343-8C107B3D59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9" y="1619683"/>
            <a:ext cx="8272617" cy="231094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\mathbf{\dot{X}} = \mathbf{f}\left( \mathbf{X} \right),}\;\;&#10;{\text{где}\;\;\mathbf{X} = \left( {\begin{array}{*{20}{c}}&#10;{{x_1}}\\&#10;{{x_2}}\\&#10; \vdots \\&#10;{{x_n}}&#10;\end{array}} \right),}\;\;&#10;{\mathbf{f} = \left( {\begin{array}{*{20}{c}}&#10;{{f_1}}\\&#10;{{f_2}}\\&#10; \vdots \\&#10;{{f_n}}&#10;\end{array}} \right).}$&#10;&#10;&#10;&#10;\end{document}" title="IguanaTex Bitmap Display">
            <a:extLst>
              <a:ext uri="{FF2B5EF4-FFF2-40B4-BE49-F238E27FC236}">
                <a16:creationId xmlns:a16="http://schemas.microsoft.com/office/drawing/2014/main" id="{DD552247-FA57-45A3-9286-ED6740A061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46331"/>
            <a:ext cx="5166571" cy="1368211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, y_0 \right) + \left(\dfrac{\partial f(x_0,y_0)}{\partial x}\left( x - x_0 \right) + \dfrac{\partial f(x_0,y_0)}{\partial y}\left( y - y_0 \right) \right) + {R(x,y)}}$;&#10;&#10;&#10;&#10;\end{document}" title="IguanaTex Bitmap Display">
            <a:extLst>
              <a:ext uri="{FF2B5EF4-FFF2-40B4-BE49-F238E27FC236}">
                <a16:creationId xmlns:a16="http://schemas.microsoft.com/office/drawing/2014/main" id="{BDC5DC6E-F56C-462D-A621-60C20B9904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2" y="758401"/>
            <a:ext cx="8192315" cy="614371"/>
          </a:xfrm>
          <a:prstGeom prst="rect">
            <a:avLst/>
          </a:prstGeom>
        </p:spPr>
      </p:pic>
      <p:pic>
        <p:nvPicPr>
          <p:cNvPr id="45" name="Рисунок 4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ак как рассматривается линеаризация вблизи положения равновесия, $\bs f(\bm X_0)=0$, то есть первый член разложения равен $0$.&#10;&#10;&#10;&#10;\end{document}" title="IguanaTex Bitmap Display">
            <a:extLst>
              <a:ext uri="{FF2B5EF4-FFF2-40B4-BE49-F238E27FC236}">
                <a16:creationId xmlns:a16="http://schemas.microsoft.com/office/drawing/2014/main" id="{3A51B188-DA4A-4FE3-82CA-10AD36D115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9" y="3539398"/>
            <a:ext cx="8544309" cy="549864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:&#10;&#10;&#10;&#10;\end{document}" title="IguanaTex Bitmap Display">
            <a:extLst>
              <a:ext uri="{FF2B5EF4-FFF2-40B4-BE49-F238E27FC236}">
                <a16:creationId xmlns:a16="http://schemas.microsoft.com/office/drawing/2014/main" id="{0919C131-6C13-4242-8316-9904895D2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3" y="4301705"/>
            <a:ext cx="699429" cy="214857"/>
          </a:xfrm>
          <a:prstGeom prst="rect">
            <a:avLst/>
          </a:prstGeom>
        </p:spPr>
      </p:pic>
      <p:pic>
        <p:nvPicPr>
          <p:cNvPr id="43" name="Рисунок 4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\bm Z} = \bs J (\bm X - \bm X_0),&#10;$&#10;&#10;&#10;&#10;\end{document}" title="IguanaTex Bitmap Display">
            <a:extLst>
              <a:ext uri="{FF2B5EF4-FFF2-40B4-BE49-F238E27FC236}">
                <a16:creationId xmlns:a16="http://schemas.microsoft.com/office/drawing/2014/main" id="{30CABBFF-6C32-4BB1-837C-77DF4E5A52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8" y="4922678"/>
            <a:ext cx="1802946" cy="303817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где якобиан &#10;$\bs J = \left( {\begin{array}{*{20}{c}}&#10;{\frac{{\partial {f_1}}}{{\partial {x_1}}}}&amp;{\frac{{\partial {f_1}}}{{\partial {x_2}}}}&amp; \vdots &amp;{\frac{{\partial {f_1}}}{{\partial {x_n}}}}\\&#10;{\frac{{\partial {f_2}}}{{\partial {x_1}}}}&amp;{\frac{{\partial {f_2}}}{{\partial {x_2}}}}&amp; \vdots &amp;{\frac{{\partial {f_2}}}{{\partial {x_n}}}}\\&#10; \cdots &amp; \cdots &amp; \vdots &amp; \cdots \\&#10;{\frac{{\partial {f_n}}}{{\partial {x_1}}}}&amp;{\frac{{\partial {f_n}}}{{\partial {x_2}}}}&amp; \vdots &amp;{\frac{{\partial {f_n}}}{{\partial {x_n}}}}&#10;\end{array}} \right).$&#10;&#10;&#10;&#10;\end{document}" title="IguanaTex Bitmap Display">
            <a:extLst>
              <a:ext uri="{FF2B5EF4-FFF2-40B4-BE49-F238E27FC236}">
                <a16:creationId xmlns:a16="http://schemas.microsoft.com/office/drawing/2014/main" id="{A41A2E88-5274-4ACB-B613-7B3609FB466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087790"/>
            <a:ext cx="4812884" cy="1973594"/>
          </a:xfrm>
          <a:prstGeom prst="rect">
            <a:avLst/>
          </a:prstGeom>
        </p:spPr>
      </p:pic>
      <p:pic>
        <p:nvPicPr>
          <p:cNvPr id="41" name="Рисунок 4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начения частных производных вычисляются в точке $\bm X_0$.&#10;&#10;&#10;&#10;\end{document}" title="IguanaTex Bitmap Display">
            <a:extLst>
              <a:ext uri="{FF2B5EF4-FFF2-40B4-BE49-F238E27FC236}">
                <a16:creationId xmlns:a16="http://schemas.microsoft.com/office/drawing/2014/main" id="{39856205-BC7C-4007-BD9F-1CE74838469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3" y="6382728"/>
            <a:ext cx="6730666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Линеаризация.</a:t>
            </a:r>
            <a:endParaRPr lang="ru-RU" sz="2800" dirty="0">
              <a:latin typeface="+mn-lt"/>
            </a:endParaRPr>
          </a:p>
        </p:txBody>
      </p:sp>
      <p:pic>
        <p:nvPicPr>
          <p:cNvPr id="39" name="Рисунок 3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ссмотрим линеаризацию системы ДУ вблизи положения равновесия.&#10;&#10;&#10;&#10;\end{document}" title="IguanaTex Bitmap Display">
            <a:extLst>
              <a:ext uri="{FF2B5EF4-FFF2-40B4-BE49-F238E27FC236}">
                <a16:creationId xmlns:a16="http://schemas.microsoft.com/office/drawing/2014/main" id="{0463B03C-8018-471E-A343-8C107B3D59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9" y="1619683"/>
            <a:ext cx="8272617" cy="231094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\mathbf{\dot{X}} = \mathbf{f}\left( \mathbf{X} \right),}\;\;&#10;{\text{где}\;\;\mathbf{X} = \left( {\begin{array}{*{20}{c}}&#10;{{x_1}}\\&#10;{{x_2}}\\&#10; \vdots \\&#10;{{x_n}}&#10;\end{array}} \right),}\;\;&#10;{\mathbf{f} = \left( {\begin{array}{*{20}{c}}&#10;{{f_1}}\\&#10;{{f_2}}\\&#10; \vdots \\&#10;{{f_n}}&#10;\end{array}} \right).}$&#10;&#10;&#10;&#10;\end{document}" title="IguanaTex Bitmap Display">
            <a:extLst>
              <a:ext uri="{FF2B5EF4-FFF2-40B4-BE49-F238E27FC236}">
                <a16:creationId xmlns:a16="http://schemas.microsoft.com/office/drawing/2014/main" id="{DD552247-FA57-45A3-9286-ED6740A061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46331"/>
            <a:ext cx="5166571" cy="1368211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, y_0 \right) + \left(\dfrac{\partial f(x_0,y_0)}{\partial x}\left( x - x_0 \right) + \dfrac{\partial f(x_0,y_0)}{\partial y}\left( y - y_0 \right) \right) + {R(x,y)}}$;&#10;&#10;&#10;&#10;\end{document}" title="IguanaTex Bitmap Display">
            <a:extLst>
              <a:ext uri="{FF2B5EF4-FFF2-40B4-BE49-F238E27FC236}">
                <a16:creationId xmlns:a16="http://schemas.microsoft.com/office/drawing/2014/main" id="{BDC5DC6E-F56C-462D-A621-60C20B9904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2" y="758401"/>
            <a:ext cx="8192315" cy="614371"/>
          </a:xfrm>
          <a:prstGeom prst="rect">
            <a:avLst/>
          </a:prstGeom>
        </p:spPr>
      </p:pic>
      <p:pic>
        <p:nvPicPr>
          <p:cNvPr id="45" name="Рисунок 44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ак как рассматривается линеаризация вблизи положения равновесия, $\bs f(\bm X_0)=0$, то есть первый член разложения равен $0$.&#10;&#10;&#10;&#10;\end{document}" title="IguanaTex Bitmap Display">
            <a:extLst>
              <a:ext uri="{FF2B5EF4-FFF2-40B4-BE49-F238E27FC236}">
                <a16:creationId xmlns:a16="http://schemas.microsoft.com/office/drawing/2014/main" id="{3A51B188-DA4A-4FE3-82CA-10AD36D115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9" y="3539398"/>
            <a:ext cx="8544309" cy="549864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\bm Z} = \bs J \bm X,&#10;$&#10;&#10;&#10;&#10;\end{document}" title="IguanaTex Bitmap Display">
            <a:extLst>
              <a:ext uri="{FF2B5EF4-FFF2-40B4-BE49-F238E27FC236}">
                <a16:creationId xmlns:a16="http://schemas.microsoft.com/office/drawing/2014/main" id="{8A5BA457-9D10-4F47-B928-03FD34F4BF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8" y="4922678"/>
            <a:ext cx="958970" cy="288694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начения частных производных вычисляются в точке $\bm X_0=0$.&#10;&#10;&#10;&#10;\end{document}" title="IguanaTex Bitmap Display">
            <a:extLst>
              <a:ext uri="{FF2B5EF4-FFF2-40B4-BE49-F238E27FC236}">
                <a16:creationId xmlns:a16="http://schemas.microsoft.com/office/drawing/2014/main" id="{65978A9D-0BEF-4A2C-A4F3-3888668FBB7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8" y="5468144"/>
            <a:ext cx="7194633" cy="228554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Если $\bm X_0 = 0$, то&#10;&#10;&#10;&#10;\end{document}" title="IguanaTex Bitmap Display">
            <a:extLst>
              <a:ext uri="{FF2B5EF4-FFF2-40B4-BE49-F238E27FC236}">
                <a16:creationId xmlns:a16="http://schemas.microsoft.com/office/drawing/2014/main" id="{8CFF67AB-FDDB-41F2-8AC2-A7E8C459944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8" y="4441906"/>
            <a:ext cx="1840762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63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Линеаризация.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мер. &#10;&#10;&#10;&#10;\end{document}" title="IguanaTex Bitmap Display">
            <a:extLst>
              <a:ext uri="{FF2B5EF4-FFF2-40B4-BE49-F238E27FC236}">
                <a16:creationId xmlns:a16="http://schemas.microsoft.com/office/drawing/2014/main" id="{AE9701A2-976E-4FBC-9D76-9CA28217F2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836714"/>
            <a:ext cx="940856" cy="226077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 title="IguanaTex Bitmap Display">
            <a:extLst>
              <a:ext uri="{FF2B5EF4-FFF2-40B4-BE49-F238E27FC236}">
                <a16:creationId xmlns:a16="http://schemas.microsoft.com/office/drawing/2014/main" id="{DF08B1E0-637A-4C4B-B85A-A48517AFBF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62" y="835483"/>
            <a:ext cx="2171815" cy="228537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F23D21CE-57BF-449D-AE56-14A710D59E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8" y="1247793"/>
            <a:ext cx="4468701" cy="1070711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f_1(e_1,e_2,e_3,u_1,u_2), \\&#10;\dot{e}_2 = f_2(e_1,e_2,e_3,u_1,u_2), \\&#10;\dot{e}_3 = f_3(e_1,e_2,e_3,u_1,u_2)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5C291172-CBB8-42B2-A737-ED85EE42B0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1247793"/>
            <a:ext cx="2910050" cy="1072491"/>
          </a:xfrm>
          <a:prstGeom prst="rect">
            <a:avLst/>
          </a:prstGeom>
        </p:spPr>
      </p:pic>
      <p:pic>
        <p:nvPicPr>
          <p:cNvPr id="45" name="Рисунок 44" descr="\documentclass{article}&#10;\usepackage{amsmath}&#10;\pagestyle{empty}&#10;\begin{document}&#10;&#10;\begin{gather*}&#10;\begin{pmatrix}&#10;  \dot{e_1} \\&#10;  \dot{e_2} \\&#10;  \dot{e_3}&#10;\end{pmatrix} =&#10;\left( \begin{array}{*{20}{c}}&#10;  \dfrac{\partial f_1}{\partial e_1} &amp; \dfrac{\partial f_1}{\partial e_2} &amp; \dfrac{\partial f_1}{\partial e_3} &amp; \dfrac{\partial f_1}{\partial u_1}&amp; \dfrac{\partial f_1}{\partial u_2} \\ \\&#10;  \dfrac{\partial f_2}{\partial e_1} &amp; \dfrac{\partial f_2}{\partial e_2} &amp; \dfrac{\partial f_2}{\partial e_3} &amp; \dfrac{\partial f_2}{\partial u_1}&amp; \dfrac{\partial f_2}{\partial u_2} \\ \\&#10;  \dfrac{\partial f_3}{\partial e_1} &amp; \dfrac{\partial f_3}{\partial e_2} &amp; \dfrac{\partial f_3}{\partial e_3} &amp; \dfrac{\partial f_3}{\partial u_1}&amp; \dfrac{\partial f_3}{\partial u_2}&#10;\end{array} \right)&#10;\begin{pmatrix}&#10;  e_1 \\&#10;  e_2 \\&#10;  e_3 \\&#10;  u_1 \\&#10;  u_2 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2021DCBA-A8F6-48C4-BBD7-FF2AC3F4B0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5786446" cy="2313053"/>
          </a:xfrm>
          <a:prstGeom prst="rect">
            <a:avLst/>
          </a:prstGeom>
        </p:spPr>
      </p:pic>
      <p:pic>
        <p:nvPicPr>
          <p:cNvPr id="47" name="Рисунок 4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Линеаризация:&#10;&#10;&#10;&#10;\end{document}" title="IguanaTex Bitmap Display">
            <a:extLst>
              <a:ext uri="{FF2B5EF4-FFF2-40B4-BE49-F238E27FC236}">
                <a16:creationId xmlns:a16="http://schemas.microsoft.com/office/drawing/2014/main" id="{B21F49CF-B836-4F4A-AD16-9990B9AF799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4" y="2778571"/>
            <a:ext cx="1696000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Дифференциальные уравнения.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1F1B6A-25C2-4107-B76C-A5D2C7BE5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3" y="1052736"/>
            <a:ext cx="2818909" cy="2808312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 \dfrac{g}{l}\sin \theta = 0;&#10;$ &#10;&#10;&#10;\end{document}" title="IguanaTex Bitmap Display">
            <a:extLst>
              <a:ext uri="{FF2B5EF4-FFF2-40B4-BE49-F238E27FC236}">
                <a16:creationId xmlns:a16="http://schemas.microsoft.com/office/drawing/2014/main" id="{1D931BB0-A955-41D9-BC0B-F8D2356AED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926143"/>
            <a:ext cx="1650989" cy="4601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4CA547-8DD5-44BD-8153-EFEA6F445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785794"/>
            <a:ext cx="2697088" cy="269708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BE73EE5-1B17-45D1-8215-A27D7232E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892" y="3746758"/>
            <a:ext cx="2818908" cy="2818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57D85254-E1AF-4A06-AA2B-22A8F4B10911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Линеаризация.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мер. &#10;&#10;&#10;&#10;\end{document}" title="IguanaTex Bitmap Display">
            <a:extLst>
              <a:ext uri="{FF2B5EF4-FFF2-40B4-BE49-F238E27FC236}">
                <a16:creationId xmlns:a16="http://schemas.microsoft.com/office/drawing/2014/main" id="{AE9701A2-976E-4FBC-9D76-9CA28217F2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0" y="836714"/>
            <a:ext cx="940856" cy="226077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 title="IguanaTex Bitmap Display">
            <a:extLst>
              <a:ext uri="{FF2B5EF4-FFF2-40B4-BE49-F238E27FC236}">
                <a16:creationId xmlns:a16="http://schemas.microsoft.com/office/drawing/2014/main" id="{DF08B1E0-637A-4C4B-B85A-A48517AFBF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62" y="835483"/>
            <a:ext cx="2171815" cy="228537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F23D21CE-57BF-449D-AE56-14A710D59E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8" y="1247793"/>
            <a:ext cx="4468701" cy="1070711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f_1(e_1,e_2,e_3,u_1,u_2), \\&#10;\dot{e}_2 = f_2(e_1,e_2,e_3,u_1,u_2), \\&#10;\dot{e}_3 = f_3(e_1,e_2,e_3,u_1,u_2)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5C291172-CBB8-42B2-A737-ED85EE42B0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1247793"/>
            <a:ext cx="2910050" cy="1072491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\begin{gather*}&#10;\begin{pmatrix}&#10;  \dot{e_1} \\&#10;  \dot{e_2} \\&#10;  \dot{e_3}&#10;\end{pmatrix} =&#10;\begin{pmatrix}&#10;  \dfrac{\partial f_1}{\partial e_3} e_3 + \dfrac{\partial f_1}{\partial u_1} u_1 \vspace{2mm} \\ &#10;  \dfrac{\partial f_2}{\partial e_3} e_3 + \dfrac{\partial f_2}{\partial u_1} u_1 \vspace{2mm} \\&#10;  \dfrac{\partial f_3}{\partial u_2} u_2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E744C740-4798-4D3D-B317-75267C543C9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49" y="3354793"/>
            <a:ext cx="3207028" cy="1998057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\begin{gather*}&#10;\begin{pmatrix}&#10;  \dot{e_1} \\&#10;  \dot{e_2} \\&#10;  \dot{e_3}&#10;\end{pmatrix} =&#10;\begin{pmatrix}&#10;  -v_*\sin \alpha_* e_3 - \cos \alpha_* u_1 \\ &#10;  v_*\cos \alpha_* e_3 - \sin \alpha_* u_1 \\&#10;  u_2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12D4AC55-ACBA-497C-A82F-565D92A86C1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77" y="3428999"/>
            <a:ext cx="4067874" cy="924822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Линеаризация:&#10;&#10;&#10;&#10;\end{document}" title="IguanaTex Bitmap Display">
            <a:extLst>
              <a:ext uri="{FF2B5EF4-FFF2-40B4-BE49-F238E27FC236}">
                <a16:creationId xmlns:a16="http://schemas.microsoft.com/office/drawing/2014/main" id="{3C620A72-83DA-4910-9066-24C8C388D9D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4" y="2778571"/>
            <a:ext cx="1696000" cy="224000"/>
          </a:xfrm>
          <a:prstGeom prst="rect">
            <a:avLst/>
          </a:prstGeom>
        </p:spPr>
      </p:pic>
      <p:pic>
        <p:nvPicPr>
          <p:cNvPr id="39" name="Рисунок 3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-e_3 v_*\sin\alpha_* - u_1 \cos \alpha_*, \\&#10;\dot{e}_2 = e_3 v_*\cos \alpha_* - u_1 \sin \alpha_*, \\&#10;\dot{e}_3 =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9406C61B-E44D-42CF-8221-0915E5573F1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78" y="5157192"/>
            <a:ext cx="3426867" cy="10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водим ошибки:&#10;&#10;&#10;&#10;\end{document}" title="IguanaTex Bitmap Display">
            <a:extLst>
              <a:ext uri="{FF2B5EF4-FFF2-40B4-BE49-F238E27FC236}">
                <a16:creationId xmlns:a16="http://schemas.microsoft.com/office/drawing/2014/main" id="{9C149ADE-7431-4912-8CFA-19DDFEA94C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12" y="4831548"/>
            <a:ext cx="1875809" cy="2179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0B977E-7F31-4955-98A3-8EE0CE3B9D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6" y="801741"/>
            <a:ext cx="4892050" cy="3712472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begin{document}&#10;&#10;\begin{gather*}&#10;\begin{pmatrix}&#10;  e_1 \\&#10;  e_2 \\&#10;  e_3&#10;\end{pmatrix} =&#10;\begin{pmatrix}&#10;  \cos\alpha &amp; \sin\alpha &amp; 0 \\&#10;  -\sin\alpha &amp; \cos\alpha &amp; 0 \\&#10;  0 &amp; 0 &amp; 1&#10;\end{pmatrix}&#10;\begin{pmatrix}&#10;  x_* - x \\&#10;  y_* - y \\&#10;  \alpha_* - \alpha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BB75B41A-7529-45B7-B8B1-05DFC1F1DC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4" y="5309571"/>
            <a:ext cx="4650898" cy="916796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ворот на угол -$\alpha$.&#10;&#10;&#10;&#10;\end{document}" title="IguanaTex Bitmap Display">
            <a:extLst>
              <a:ext uri="{FF2B5EF4-FFF2-40B4-BE49-F238E27FC236}">
                <a16:creationId xmlns:a16="http://schemas.microsoft.com/office/drawing/2014/main" id="{7E750190-C9A4-4EE4-A5CC-1E501519AD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5655207"/>
            <a:ext cx="2290286" cy="2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29" name="Рисунок 2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-\dot{\alpha}\sin \alpha (x_* - x) + \cos \alpha (\dot{x_*} - \dot{x}) + \dot{\alpha} \cos \alpha (y_* - y) + \sin \alpha (\dot{y_*} - \dot{y}), \\&#10;\dot{e}_2 = -\dot{\alpha}\cos \alpha (x_* - x) - \sin \alpha (\dot{x_*} - \dot{x}) - \dot{\alpha} \sin \alpha (y_* - y) + \cos \alpha (\dot{y_*} - \dot{y}), \\&#10;\dot{e}_3 = \dot{\alpha}_* - \dot{\alpha}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CF1FD7E3-BF02-4B57-950D-A1B6B07D61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6" y="4368288"/>
            <a:ext cx="8055703" cy="1066273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водим ошибки:&#10;&#10;&#10;&#10;\end{document}" title="IguanaTex Bitmap Display">
            <a:extLst>
              <a:ext uri="{FF2B5EF4-FFF2-40B4-BE49-F238E27FC236}">
                <a16:creationId xmlns:a16="http://schemas.microsoft.com/office/drawing/2014/main" id="{9C149ADE-7431-4912-8CFA-19DDFEA94C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4" y="966354"/>
            <a:ext cx="1875809" cy="217905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ходим динамику ошибок:&#10;&#10;&#10;&#10;\end{document}" title="IguanaTex Bitmap Display">
            <a:extLst>
              <a:ext uri="{FF2B5EF4-FFF2-40B4-BE49-F238E27FC236}">
                <a16:creationId xmlns:a16="http://schemas.microsoft.com/office/drawing/2014/main" id="{BB5EFC1C-5B5D-40EE-A15D-B71F55D2D3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3954522"/>
            <a:ext cx="3223326" cy="229077"/>
          </a:xfrm>
          <a:prstGeom prst="rect">
            <a:avLst/>
          </a:prstGeom>
        </p:spPr>
      </p:pic>
      <p:pic>
        <p:nvPicPr>
          <p:cNvPr id="34" name="Рисунок 3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Хотим получить уравнения относительно $e_i$, $u_i$ и известных функций.&#10;&#10;&#10;&#10;\end{document}" title="IguanaTex Bitmap Display">
            <a:extLst>
              <a:ext uri="{FF2B5EF4-FFF2-40B4-BE49-F238E27FC236}">
                <a16:creationId xmlns:a16="http://schemas.microsoft.com/office/drawing/2014/main" id="{1BCA3215-44BC-4C7C-B4EC-16C68FCFF51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5776610"/>
            <a:ext cx="8151415" cy="232071"/>
          </a:xfrm>
          <a:prstGeom prst="rect">
            <a:avLst/>
          </a:prstGeom>
        </p:spPr>
      </p:pic>
      <p:pic>
        <p:nvPicPr>
          <p:cNvPr id="36" name="Рисунок 35" descr="\documentclass{article}&#10;\usepackage{amsmath}&#10;\pagestyle{empty}&#10;\begin{document}&#10;&#10;\footnotesize&#10;\begin{gather*}&#10;\begin{pmatrix}&#10;  e_1 \\&#10;  e_2 \\&#10;  e_3&#10;\end{pmatrix} =&#10;\begin{pmatrix}&#10;  \cos\alpha &amp; \sin\alpha &amp; 0 \\&#10;  -\sin\alpha &amp; \cos\alpha &amp; 0 \\&#10;  0 &amp; 0 &amp; 1&#10;\end{pmatrix}&#10;\begin{pmatrix}&#10;  x_* - x \\&#10;  y_* - y \\&#10;  \alpha_* - \alpha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3785BF7C-DDA2-4E62-9E37-E62312F2E56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" y="1474887"/>
            <a:ext cx="4050070" cy="735302"/>
          </a:xfrm>
          <a:prstGeom prst="rect">
            <a:avLst/>
          </a:prstGeom>
        </p:spPr>
      </p:pic>
      <p:pic>
        <p:nvPicPr>
          <p:cNvPr id="38" name="Рисунок 37" descr="\documentclass{article}&#10;\usepackage{amsmath}&#10;\pagestyle{empty}&#10;\begin{document}&#10;\footnotesize&#10;\begin{gather*}&#10;\begin{pmatrix}&#10;  x_* - x \\&#10;  y_* - y \\&#10;  \alpha_* - \alpha&#10;\end{pmatrix}&#10; =&#10;\begin{pmatrix}&#10;  \cos\alpha &amp; -\sin\alpha &amp; 0 \\&#10;  \sin\alpha &amp; \cos\alpha &amp; 0 \\&#10;  0 &amp; 0 &amp; 1&#10;\end{pmatrix}&#10;\begin{pmatrix}&#10;  e_1 \\&#10;  e_2 \\&#10;  e_3&#10;\end{pmatrix};&#10;\end{gather*}&#10;&#10;&#10;\end{document}" title="IguanaTex Bitmap Display">
            <a:extLst>
              <a:ext uri="{FF2B5EF4-FFF2-40B4-BE49-F238E27FC236}">
                <a16:creationId xmlns:a16="http://schemas.microsoft.com/office/drawing/2014/main" id="{A0E31E94-9CDA-43D1-ADD7-E63F1F0EC4E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7" y="1451313"/>
            <a:ext cx="4050273" cy="735822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F785FD28-082F-4AD5-9F8D-96CE4FE3B31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" y="2550104"/>
            <a:ext cx="4206136" cy="1064503"/>
          </a:xfrm>
          <a:prstGeom prst="rect">
            <a:avLst/>
          </a:prstGeom>
        </p:spPr>
      </p:pic>
      <p:pic>
        <p:nvPicPr>
          <p:cNvPr id="41" name="Рисунок 4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x_* - x = \cos \alpha e_1 - \sin \alpha e_2, \\&#10;y_* - y = \sin \alpha e_1 + \cos \alpha e_2, \\&#10;\alpha_* - \alpha = e_3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DEF63931-15A7-45D1-9017-07F47572E5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07" y="2550104"/>
            <a:ext cx="3122162" cy="10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29" name="Рисунок 2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-\dot{\alpha}\sin \alpha (x_* - x) + \cos \alpha (\dot{x_*} - \dot{x}) + \dot{\alpha} \cos \alpha (y_* - y) + \sin \alpha (\dot{y_*} - \dot{y}), \\&#10;\dot{e}_2 = -\dot{\alpha}\cos \alpha (x_* - x) - \sin \alpha (\dot{x_*} - \dot{x}) - \dot{\alpha} \sin \alpha (y_* - y) + \cos \alpha (\dot{y_*} - \dot{y}), \\&#10;\dot{e}_3 = \dot{\alpha}_* - \dot{\alpha}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CF1FD7E3-BF02-4B57-950D-A1B6B07D61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" y="1240051"/>
            <a:ext cx="8055703" cy="106627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 title="IguanaTex Bitmap Display">
            <a:extLst>
              <a:ext uri="{FF2B5EF4-FFF2-40B4-BE49-F238E27FC236}">
                <a16:creationId xmlns:a16="http://schemas.microsoft.com/office/drawing/2014/main" id="{EE934ECA-B337-468A-8A42-8445CF6D4C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8" y="908721"/>
            <a:ext cx="2171815" cy="228537"/>
          </a:xfrm>
          <a:prstGeom prst="rect">
            <a:avLst/>
          </a:prstGeom>
        </p:spPr>
      </p:pic>
      <p:pic>
        <p:nvPicPr>
          <p:cNvPr id="34" name="Рисунок 3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Хотим получить уравнения относительно $e_i$, $u_i$ и известных функций.&#10;&#10;&#10;&#10;\end{document}" title="IguanaTex Bitmap Display">
            <a:extLst>
              <a:ext uri="{FF2B5EF4-FFF2-40B4-BE49-F238E27FC236}">
                <a16:creationId xmlns:a16="http://schemas.microsoft.com/office/drawing/2014/main" id="{1BCA3215-44BC-4C7C-B4EC-16C68FCFF5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" y="2469773"/>
            <a:ext cx="8151415" cy="232071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\begin{gather*}&#10;\begin{cases}&#10;\dot{x}_* = v_*\cos(\alpha_*), \\&#10;\dot{y}_* = v_*\sin(\alpha_*), \\&#10;\dot{\alpha}_* = \omega_*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79B5964F-C0EB-46F0-9B59-E63E478CD3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" y="3261570"/>
            <a:ext cx="1935336" cy="1070809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pagestyle{empty}&#10;\begin{document}&#10;&#10;\begin{gather*}&#10;\begin{cases}&#10;\dot{x} = v\cos(\alpha), \\&#10;\dot{y} = v\sin(\alpha), \\&#10;\dot{\alpha} = \omega,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3DFDD3DB-7FA9-4B24-8919-E9DA74A272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23" y="3261570"/>
            <a:ext cx="1592793" cy="1069920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x_* - x = e_1 \cos \alpha  - e_2\sin \alpha , \\&#10;y_* - y = e_1 \sin \alpha  + e_2 \cos \alpha , \\&#10;\alpha_*- \alpha = e_3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F9FE71CF-FAA2-4812-8D83-66FC0573B9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55" y="3257411"/>
            <a:ext cx="3207489" cy="1068046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дставляем:&#10;&#10;&#10;&#10;\end{document}" title="IguanaTex Bitmap Display">
            <a:extLst>
              <a:ext uri="{FF2B5EF4-FFF2-40B4-BE49-F238E27FC236}">
                <a16:creationId xmlns:a16="http://schemas.microsoft.com/office/drawing/2014/main" id="{B45896A3-9954-4A92-B23D-0B873E97E95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72768"/>
            <a:ext cx="1542095" cy="214857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\omega e_2 + v_* \cos e_3 - v, \\&#10;\dot{e}_2 = -\omega e_1 + v_* \sin e_3, \\&#10;\dot{e}_3 = \omega_* - \omeg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ED0D0DF2-8478-4BDA-A437-2C121FB7F9B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20" y="5196720"/>
            <a:ext cx="2850201" cy="1067159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лучаем:&#10;&#10;&#10;&#10;\end{document}" title="IguanaTex Bitmap Display">
            <a:extLst>
              <a:ext uri="{FF2B5EF4-FFF2-40B4-BE49-F238E27FC236}">
                <a16:creationId xmlns:a16="http://schemas.microsoft.com/office/drawing/2014/main" id="{F9838978-5AE7-4750-8ABD-D214E9688FF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08449"/>
            <a:ext cx="1188465" cy="2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 title="IguanaTex Bitmap Display">
            <a:extLst>
              <a:ext uri="{FF2B5EF4-FFF2-40B4-BE49-F238E27FC236}">
                <a16:creationId xmlns:a16="http://schemas.microsoft.com/office/drawing/2014/main" id="{58EFB38F-0A60-40EF-B3AF-5601E385BE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8" y="908721"/>
            <a:ext cx="2171815" cy="228537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begin{document}&#10;&#10;\begin{gather*}&#10;\begin{cases}&#10;v = v_* \cos e_3 - u_1, \\&#10;\omega = \omega_* -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B8A005D4-FB0B-4491-A12D-C91AEAF837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70253"/>
            <a:ext cx="2157977" cy="764281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\omega e_2 + v_* \cos e_3 - v, \\&#10;\dot{e}_2 = -\omega e_1 + v_* \sin e_3, \\&#10;\dot{e}_3 = \omega_* - \omeg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ED0D0DF2-8478-4BDA-A437-2C121FB7F9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70253"/>
            <a:ext cx="2850201" cy="1067159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Управление:&#10;&#10;&#10;&#10;\end{document}" title="IguanaTex Bitmap Display">
            <a:extLst>
              <a:ext uri="{FF2B5EF4-FFF2-40B4-BE49-F238E27FC236}">
                <a16:creationId xmlns:a16="http://schemas.microsoft.com/office/drawing/2014/main" id="{CA5DD153-DA39-489C-A3BB-29D77ED69D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05" y="913258"/>
            <a:ext cx="1412571" cy="224000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 относительно $u_1$ и $u_2$:&#10;&#10;&#10;&#10;\end{document}" title="IguanaTex Bitmap Display">
            <a:extLst>
              <a:ext uri="{FF2B5EF4-FFF2-40B4-BE49-F238E27FC236}">
                <a16:creationId xmlns:a16="http://schemas.microsoft.com/office/drawing/2014/main" id="{BE87FB82-76C4-41B2-BB5D-1A76EB895A8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8" y="2823451"/>
            <a:ext cx="4715177" cy="230052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(\omega_* - u_2) e_2 + u_1, \\&#10;\dot{e}_2 = -(\omega_* - u_2) e_1 + v_* \sin e_3, \\&#10;\dot{e}_3 =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17C084A8-B534-4505-8778-12C5A433B42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284984"/>
            <a:ext cx="3454420" cy="10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5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 относительно $u_1$ и $u_2$:&#10;&#10;&#10;&#10;\end{document}" title="IguanaTex Bitmap Display">
            <a:extLst>
              <a:ext uri="{FF2B5EF4-FFF2-40B4-BE49-F238E27FC236}">
                <a16:creationId xmlns:a16="http://schemas.microsoft.com/office/drawing/2014/main" id="{BE87FB82-76C4-41B2-BB5D-1A76EB895A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8" y="879235"/>
            <a:ext cx="4715177" cy="230052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(\omega_* - u_2) e_2 + u_1, \\&#10;\dot{e}_2 = -(\omega_* - u_2) e_1 + v_* \sin e_3, \\&#10;\dot{e}_3 =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17C084A8-B534-4505-8778-12C5A433B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0" y="1340768"/>
            <a:ext cx="3454420" cy="1068934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Функция Ляпунова:&#10;&#10;&#10;&#10;\end{document}" title="IguanaTex Bitmap Display">
            <a:extLst>
              <a:ext uri="{FF2B5EF4-FFF2-40B4-BE49-F238E27FC236}">
                <a16:creationId xmlns:a16="http://schemas.microsoft.com/office/drawing/2014/main" id="{CBC63250-A73E-4C93-8556-F638063B67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15" y="880779"/>
            <a:ext cx="2292015" cy="228508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e_1^2}{2} + \dfrac{e_2^2}{2} + \dfrac{e_3^2}{2} &gt; 0;&#10;$ &#10;&#10;&#10;&#10;&#10;\end{document}" title="IguanaTex Bitmap Display">
            <a:extLst>
              <a:ext uri="{FF2B5EF4-FFF2-40B4-BE49-F238E27FC236}">
                <a16:creationId xmlns:a16="http://schemas.microsoft.com/office/drawing/2014/main" id="{4BD8322D-80DD-48D3-8930-2A3C6FA70C8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4" y="1301190"/>
            <a:ext cx="2540516" cy="557863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оизводная функции Ляпунова:&#10;&#10;&#10;&#10;\end{document}" title="IguanaTex Bitmap Display">
            <a:extLst>
              <a:ext uri="{FF2B5EF4-FFF2-40B4-BE49-F238E27FC236}">
                <a16:creationId xmlns:a16="http://schemas.microsoft.com/office/drawing/2014/main" id="{ED3532A0-4646-4B52-9E0A-E1F83C2ADF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8" y="2633504"/>
            <a:ext cx="3879874" cy="233672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e_1 \dot{e_1} + e_2 \dot{e_2} + e_3 \dot{e_3};&#10;$ &#10;&#10;&#10;&#10;&#10;\end{document}" title="IguanaTex Bitmap Display">
            <a:extLst>
              <a:ext uri="{FF2B5EF4-FFF2-40B4-BE49-F238E27FC236}">
                <a16:creationId xmlns:a16="http://schemas.microsoft.com/office/drawing/2014/main" id="{0D0754B0-6475-4A39-8BA9-DAA5E7CCB4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0" y="3001943"/>
            <a:ext cx="2589783" cy="286477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дставляем $\dot{e_i}$ из динамики ошибок:&#10;&#10;&#10;&#10;\end{document}" title="IguanaTex Bitmap Display">
            <a:extLst>
              <a:ext uri="{FF2B5EF4-FFF2-40B4-BE49-F238E27FC236}">
                <a16:creationId xmlns:a16="http://schemas.microsoft.com/office/drawing/2014/main" id="{05CBB73A-CA7F-4576-BCCA-14E52149753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0" y="3558322"/>
            <a:ext cx="4345152" cy="225304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((\omega_* - u_2) e_2 + u_1) + e_2 (-(\omega_* - u_2) e_1 + v_* \sin e_3)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A067A557-D456-410D-B8D0-0DF833230D3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0" y="4053528"/>
            <a:ext cx="7046090" cy="311461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e_2 \omega_* - e_1 e_2 u_2 + e_1 u_1 -e_1 e_2 \omega_* + e_1 e_2 u_2 + e_2 v_* \sin e_3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949E3DE9-BA38-4B71-B7A6-2D18401CF17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0" y="4681644"/>
            <a:ext cx="7452252" cy="295958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u_1 + e_2 v_* \sin e_3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AEF9F28A-2065-4084-8013-98B9B92CD4D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70" y="5294257"/>
            <a:ext cx="3285457" cy="2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7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оизводная функции Ляпунова:&#10;&#10;&#10;&#10;\end{document}" title="IguanaTex Bitmap Display">
            <a:extLst>
              <a:ext uri="{FF2B5EF4-FFF2-40B4-BE49-F238E27FC236}">
                <a16:creationId xmlns:a16="http://schemas.microsoft.com/office/drawing/2014/main" id="{ED3532A0-4646-4B52-9E0A-E1F83C2ADF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4" y="836712"/>
            <a:ext cx="3879874" cy="23367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u_1 \quad + \quad e_2 v_* \sin e_3 \quad + \quad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610EE498-11A6-4B9D-8423-C3230AEA18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31370"/>
            <a:ext cx="4300146" cy="299109"/>
          </a:xfrm>
          <a:prstGeom prst="rect">
            <a:avLst/>
          </a:prstGeom>
        </p:spPr>
      </p:pic>
      <p:sp>
        <p:nvSpPr>
          <p:cNvPr id="16" name="Правая фигурная скобка 15">
            <a:extLst>
              <a:ext uri="{FF2B5EF4-FFF2-40B4-BE49-F238E27FC236}">
                <a16:creationId xmlns:a16="http://schemas.microsoft.com/office/drawing/2014/main" id="{6705FAE9-9108-435F-BA7D-7752A3704E39}"/>
              </a:ext>
            </a:extLst>
          </p:cNvPr>
          <p:cNvSpPr/>
          <p:nvPr/>
        </p:nvSpPr>
        <p:spPr>
          <a:xfrm rot="5400000">
            <a:off x="1345942" y="1558837"/>
            <a:ext cx="177082" cy="34970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95A0ACCA-8C0A-42C2-8CF2-A2B1987F2775}"/>
              </a:ext>
            </a:extLst>
          </p:cNvPr>
          <p:cNvSpPr/>
          <p:nvPr/>
        </p:nvSpPr>
        <p:spPr>
          <a:xfrm rot="5400000">
            <a:off x="3006906" y="1189522"/>
            <a:ext cx="188005" cy="113387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авая фигурная скобка 17">
            <a:extLst>
              <a:ext uri="{FF2B5EF4-FFF2-40B4-BE49-F238E27FC236}">
                <a16:creationId xmlns:a16="http://schemas.microsoft.com/office/drawing/2014/main" id="{634B93BC-B203-4153-9D52-FE316A3E842E}"/>
              </a:ext>
            </a:extLst>
          </p:cNvPr>
          <p:cNvSpPr/>
          <p:nvPr/>
        </p:nvSpPr>
        <p:spPr>
          <a:xfrm rot="5400000">
            <a:off x="4630517" y="1561115"/>
            <a:ext cx="177083" cy="38186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47D24DA7-CF92-42FD-8DFC-FB9F77B233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64" y="2012934"/>
            <a:ext cx="878987" cy="461665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0EEA9414-37A1-4BFE-A0D7-F8D2AEAC3D6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98" y="2047682"/>
            <a:ext cx="1672219" cy="475655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 title="IguanaTex Bitmap Display">
            <a:extLst>
              <a:ext uri="{FF2B5EF4-FFF2-40B4-BE49-F238E27FC236}">
                <a16:creationId xmlns:a16="http://schemas.microsoft.com/office/drawing/2014/main" id="{CDBF8A0A-A06D-48F3-B098-EFBA9C1F21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4" y="2833186"/>
            <a:ext cx="4550095" cy="284952"/>
          </a:xfrm>
          <a:prstGeom prst="rect">
            <a:avLst/>
          </a:prstGeom>
        </p:spPr>
      </p:pic>
      <p:pic>
        <p:nvPicPr>
          <p:cNvPr id="34" name="Рисунок 3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\dfrac{e_2 v_* \sin e_3}{e_1} - k_1 e_1;&#10;$ &#10;\quad&#10;$u_2 = -k_2 e_3$;&#10;&#10;&#10;&#10;&#10;\end{document}" title="IguanaTex Bitmap Display">
            <a:extLst>
              <a:ext uri="{FF2B5EF4-FFF2-40B4-BE49-F238E27FC236}">
                <a16:creationId xmlns:a16="http://schemas.microsoft.com/office/drawing/2014/main" id="{A6D58C49-153A-4397-946D-8E208269FD5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5" y="3335389"/>
            <a:ext cx="5003170" cy="555781"/>
          </a:xfrm>
          <a:prstGeom prst="rect">
            <a:avLst/>
          </a:prstGeom>
        </p:spPr>
      </p:pic>
      <p:pic>
        <p:nvPicPr>
          <p:cNvPr id="42" name="Рисунок 4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 -k_1 e_1^2 - k_2 e_3^2$;&#10;&#10;&#10;\end{document}" title="IguanaTex Bitmap Display">
            <a:extLst>
              <a:ext uri="{FF2B5EF4-FFF2-40B4-BE49-F238E27FC236}">
                <a16:creationId xmlns:a16="http://schemas.microsoft.com/office/drawing/2014/main" id="{DF91A238-CD20-41BB-89E3-9BB40F6D534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58" y="3587757"/>
            <a:ext cx="2040447" cy="30341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1$&#10;\end{center}&#10;&#10;&#10;&#10;\end{document}" title="IguanaTex Bitmap Display">
            <a:extLst>
              <a:ext uri="{FF2B5EF4-FFF2-40B4-BE49-F238E27FC236}">
                <a16:creationId xmlns:a16="http://schemas.microsoft.com/office/drawing/2014/main" id="{06B5BAF8-09ED-4A16-8CE5-360F064E175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3" y="2060170"/>
            <a:ext cx="879899" cy="463167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) \quad&#10;$&#10;u_1 =  - k_1 e_1;&#10;$ &#10;\quad&#10;$u_2 = -k_2 e_3 - \dfrac{e_2 v_* \sin e_3}{e_3}$;&#10;&#10;&#10;&#10;&#10;\end{document}" title="IguanaTex Bitmap Display">
            <a:extLst>
              <a:ext uri="{FF2B5EF4-FFF2-40B4-BE49-F238E27FC236}">
                <a16:creationId xmlns:a16="http://schemas.microsoft.com/office/drawing/2014/main" id="{3B282532-1241-4732-B5DC-996CAE83933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7" y="4142954"/>
            <a:ext cx="5014233" cy="559813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 &lt; 0$ при $k_1,k_2 &gt; 0$.&#10;&#10;&#10;&#10;\end{document}" title="IguanaTex Bitmap Display">
            <a:extLst>
              <a:ext uri="{FF2B5EF4-FFF2-40B4-BE49-F238E27FC236}">
                <a16:creationId xmlns:a16="http://schemas.microsoft.com/office/drawing/2014/main" id="{1B05B4FC-86FF-45CB-B99E-C45ABCEDDBC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2" y="4127424"/>
            <a:ext cx="2358857" cy="283429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begin{center}&#10;Во втором варианте выражение $\dfrac{\sin e_3}{e_3} = 1$ при $e_3 \rightarrow  0$&#10;&#10;(первый замечательный предел).&#10;&#10;\end{center}&#10;&#10;\end{document}" title="IguanaTex Bitmap Display">
            <a:extLst>
              <a:ext uri="{FF2B5EF4-FFF2-40B4-BE49-F238E27FC236}">
                <a16:creationId xmlns:a16="http://schemas.microsoft.com/office/drawing/2014/main" id="{8BEF80E7-57EF-4C08-A8C7-AE865E13EDA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96" y="5005657"/>
            <a:ext cx="6216808" cy="837819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ет деления на 0!!!&#10;&#10;&#10;&#10;\end{document}" title="IguanaTex Bitmap Display">
            <a:extLst>
              <a:ext uri="{FF2B5EF4-FFF2-40B4-BE49-F238E27FC236}">
                <a16:creationId xmlns:a16="http://schemas.microsoft.com/office/drawing/2014/main" id="{3182CC52-2B78-4893-8566-E00042A3975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66" y="6229949"/>
            <a:ext cx="2186667" cy="2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4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60" name="Рисунок 5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лучим производную функции Ляпунова:&#10;&#10;&#10;&#10;\end{document}" title="IguanaTex Bitmap Display">
            <a:extLst>
              <a:ext uri="{FF2B5EF4-FFF2-40B4-BE49-F238E27FC236}">
                <a16:creationId xmlns:a16="http://schemas.microsoft.com/office/drawing/2014/main" id="{6E1C2CB8-0A4B-4587-8568-D514714359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2159833"/>
            <a:ext cx="5016556" cy="234686"/>
          </a:xfrm>
          <a:prstGeom prst="rect">
            <a:avLst/>
          </a:prstGeom>
        </p:spPr>
      </p:pic>
      <p:pic>
        <p:nvPicPr>
          <p:cNvPr id="70" name="Рисунок 6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k_3 e_1 u_1 + k_3 e_2 v_* \sin e_3 + e_3 u_2;&#10;$ &#10;&#10;&#10;&#10;&#10;\end{document}" title="IguanaTex Bitmap Display">
            <a:extLst>
              <a:ext uri="{FF2B5EF4-FFF2-40B4-BE49-F238E27FC236}">
                <a16:creationId xmlns:a16="http://schemas.microsoft.com/office/drawing/2014/main" id="{C5CB8340-40F7-416D-BE68-A1EC0AB800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7" y="2690060"/>
            <a:ext cx="3778777" cy="302293"/>
          </a:xfrm>
          <a:prstGeom prst="rect">
            <a:avLst/>
          </a:prstGeom>
        </p:spPr>
      </p:pic>
      <p:pic>
        <p:nvPicPr>
          <p:cNvPr id="66" name="Рисунок 6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 title="IguanaTex Bitmap Display">
            <a:extLst>
              <a:ext uri="{FF2B5EF4-FFF2-40B4-BE49-F238E27FC236}">
                <a16:creationId xmlns:a16="http://schemas.microsoft.com/office/drawing/2014/main" id="{EE239AC1-9865-4A9F-A141-950DB0D269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2" y="3604811"/>
            <a:ext cx="4704068" cy="561801"/>
          </a:xfrm>
          <a:prstGeom prst="rect">
            <a:avLst/>
          </a:prstGeom>
        </p:spPr>
      </p:pic>
      <p:pic>
        <p:nvPicPr>
          <p:cNvPr id="56" name="Рисунок 5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зяв функцию Ляпунова следующего вида:&#10;&#10;&#10;&#10;\end{document}" title="IguanaTex Bitmap Display">
            <a:extLst>
              <a:ext uri="{FF2B5EF4-FFF2-40B4-BE49-F238E27FC236}">
                <a16:creationId xmlns:a16="http://schemas.microsoft.com/office/drawing/2014/main" id="{CF5D64F4-7986-465C-9F64-89964A7E83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1" y="823908"/>
            <a:ext cx="5061832" cy="233672"/>
          </a:xfrm>
          <a:prstGeom prst="rect">
            <a:avLst/>
          </a:prstGeom>
        </p:spPr>
      </p:pic>
      <p:pic>
        <p:nvPicPr>
          <p:cNvPr id="68" name="Рисунок 67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k_3 \left(\dfrac{e_1^2}{2} + \dfrac{e_2^2}{2} \right) + \dfrac{e_3^2}{2} &gt; 0;&#10;$ &#10;&#10;&#10;&#10;&#10;\end{document}" title="IguanaTex Bitmap Display">
            <a:extLst>
              <a:ext uri="{FF2B5EF4-FFF2-40B4-BE49-F238E27FC236}">
                <a16:creationId xmlns:a16="http://schemas.microsoft.com/office/drawing/2014/main" id="{A0523DCE-89AF-4D6F-B3B1-83FBA5F676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6" y="1294948"/>
            <a:ext cx="3204895" cy="629496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:&#10;&#10;&#10;&#10;\end{document}" title="IguanaTex Bitmap Display">
            <a:extLst>
              <a:ext uri="{FF2B5EF4-FFF2-40B4-BE49-F238E27FC236}">
                <a16:creationId xmlns:a16="http://schemas.microsoft.com/office/drawing/2014/main" id="{CFE7D1EC-93B2-420B-BE46-B564975BA45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3289474"/>
            <a:ext cx="699429" cy="2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32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Ошибка движения по траектории</a:t>
            </a:r>
            <a:r>
              <a:rPr lang="en-US" sz="2800" dirty="0">
                <a:latin typeface="+mn-lt"/>
                <a:cs typeface="Times New Roman" pitchFamily="18" charset="0"/>
              </a:rPr>
              <a:t> – 2 </a:t>
            </a:r>
            <a:r>
              <a:rPr lang="ru-RU" sz="2800" dirty="0">
                <a:latin typeface="+mn-lt"/>
                <a:cs typeface="Times New Roman" pitchFamily="18" charset="0"/>
              </a:rPr>
              <a:t>способ</a:t>
            </a:r>
            <a:endParaRPr lang="ru-RU" sz="2800" dirty="0">
              <a:latin typeface="+mn-lt"/>
            </a:endParaRPr>
          </a:p>
        </p:txBody>
      </p:sp>
      <p:pic>
        <p:nvPicPr>
          <p:cNvPr id="66" name="Рисунок 6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 title="IguanaTex Bitmap Display">
            <a:extLst>
              <a:ext uri="{FF2B5EF4-FFF2-40B4-BE49-F238E27FC236}">
                <a16:creationId xmlns:a16="http://schemas.microsoft.com/office/drawing/2014/main" id="{EE239AC1-9865-4A9F-A141-950DB0D269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8720"/>
            <a:ext cx="4704068" cy="561801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\begin{cases}&#10;v = v_* \cos e_3 - u_1, \\&#10;\omega = \omega_* -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9A9310F8-9711-44A7-BCF7-280DE20C70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79966"/>
            <a:ext cx="2157977" cy="764281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Управление:&#10;&#10;&#10;&#10;\end{document}" title="IguanaTex Bitmap Display">
            <a:extLst>
              <a:ext uri="{FF2B5EF4-FFF2-40B4-BE49-F238E27FC236}">
                <a16:creationId xmlns:a16="http://schemas.microsoft.com/office/drawing/2014/main" id="{FF6E23F3-0038-45AD-A912-229315A46B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7" y="1722971"/>
            <a:ext cx="1412571" cy="224000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E4080498-1AE3-4678-8A59-E7219E5198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89040"/>
            <a:ext cx="4206136" cy="1064503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Ошибки:&#10;&#10;&#10;&#10;\end{document}" title="IguanaTex Bitmap Display">
            <a:extLst>
              <a:ext uri="{FF2B5EF4-FFF2-40B4-BE49-F238E27FC236}">
                <a16:creationId xmlns:a16="http://schemas.microsoft.com/office/drawing/2014/main" id="{0738D0C3-556E-468E-874C-E179E18E0D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7" y="3320047"/>
            <a:ext cx="983000" cy="1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37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</a:t>
            </a:r>
            <a:endParaRPr lang="ru-RU" sz="2800" dirty="0">
              <a:latin typeface="+mn-lt"/>
            </a:endParaRPr>
          </a:p>
        </p:txBody>
      </p:sp>
      <p:pic>
        <p:nvPicPr>
          <p:cNvPr id="66" name="Рисунок 6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 title="IguanaTex Bitmap Display">
            <a:extLst>
              <a:ext uri="{FF2B5EF4-FFF2-40B4-BE49-F238E27FC236}">
                <a16:creationId xmlns:a16="http://schemas.microsoft.com/office/drawing/2014/main" id="{EE239AC1-9865-4A9F-A141-950DB0D269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" y="4654560"/>
            <a:ext cx="4704068" cy="561801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\begin{cases}&#10;v = v_* \cos e_3 - u_1, \\&#10;\omega = \omega_* -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9A9310F8-9711-44A7-BCF7-280DE20C70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5474486"/>
            <a:ext cx="2157977" cy="764281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E4080498-1AE3-4678-8A59-E7219E5198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3" y="3311332"/>
            <a:ext cx="4206136" cy="106450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\begin{gather*}&#10;\dot{x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81B8E5D6-5A73-4E26-9681-16FF522BFE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1355269"/>
            <a:ext cx="801007" cy="259079"/>
          </a:xfrm>
          <a:prstGeom prst="rect">
            <a:avLst/>
          </a:prstGeom>
        </p:spPr>
      </p:pic>
      <p:pic>
        <p:nvPicPr>
          <p:cNvPr id="46" name="Рисунок 45" descr="\documentclass{article}&#10;\usepackage{amsmath}&#10;\pagestyle{empty}&#10;\begin{document}&#10;&#10;\begin{gather*}&#10;v_*(t) = \sqrt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37D67906-243D-49E9-B39E-86B13C8264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38" y="3251605"/>
            <a:ext cx="1985183" cy="307728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pagestyle{empty}&#10;\begin{document}&#10;&#10;\begin{gather*}&#10;\omega_*(t) = \dfrac{\ddot{y}_*\dot{x}_* - \dot{y}_*\ddot{x}_*}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86F073FE-0DBC-4C26-836A-4B05FC7BD2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38" y="3698060"/>
            <a:ext cx="2338985" cy="585737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pagestyle{empty}&#10;\begin{document}&#10;&#10;\begin{gather*}&#10;\dot{y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0BFA09EC-D0BF-4D76-8F19-E9920CC4DD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55955"/>
            <a:ext cx="780077" cy="258391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begin{document}&#10;&#10;\begin{gather*}&#10;\ddot{x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A3945B1F-E9DF-4243-8F07-0197DAB610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" y="1966562"/>
            <a:ext cx="801573" cy="259899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\begin{gather*}&#10;\ddot{y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C8575B80-04CE-49F7-80E1-FD62E14E042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67247"/>
            <a:ext cx="780759" cy="259212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\begin{gather*}&#10;\cos\left(t+\dfrac{\pi}{2}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045CAC00-DE8B-435C-8D63-6F641B0FABA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23" y="1229365"/>
            <a:ext cx="1388513" cy="471535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begin{document}&#10;&#10;\begin{gather*}&#10;2\cos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758E251A-70C0-4BEB-AF69-A42580FA34C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01" y="1393905"/>
            <a:ext cx="807533" cy="219957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begin{document}&#10;&#10;\begin{gather*}&#10;-\sin\left(t+\dfrac{\pi}{2}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458C5A66-155A-47B6-8FA9-DA6846830C0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44" y="1866868"/>
            <a:ext cx="1588647" cy="473027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begin{document}&#10;&#10;\begin{gather*}&#10;-4\sin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24942A0B-2035-4ADE-A57D-D31B60698DC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89" y="1991706"/>
            <a:ext cx="970161" cy="222741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\begin{gather*}&#10;x_*(t) = \sin\left(t + \dfrac{\pi}{2}\right), \qquad&#10;y_*(t) = \sin(2t), \qquad&#10;t \in [0; 2\pi]&#10;\end{gather*}&#10;&#10;&#10;\end{document}" title="IguanaTex Bitmap Display">
            <a:extLst>
              <a:ext uri="{FF2B5EF4-FFF2-40B4-BE49-F238E27FC236}">
                <a16:creationId xmlns:a16="http://schemas.microsoft.com/office/drawing/2014/main" id="{2244E06C-8C70-4A6B-ACE7-9AA0514DCD67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657861"/>
            <a:ext cx="6069482" cy="470229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usepackage[english,russian]{babel}&#10;&#10;\pagestyle{empty}&#10;\begin{document}&#10;\noindent&#10;Выбрали $\Delta t$ и рассчитываем значения всех функций времени в текущий момент времени $t_i = i\Delta t$.&#10;&#10;\end{document}" title="IguanaTex Bitmap Display">
            <a:extLst>
              <a:ext uri="{FF2B5EF4-FFF2-40B4-BE49-F238E27FC236}">
                <a16:creationId xmlns:a16="http://schemas.microsoft.com/office/drawing/2014/main" id="{7EC2D9E8-9646-44C8-9464-4EBDD4282120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4" y="2524174"/>
            <a:ext cx="8762043" cy="557389"/>
          </a:xfrm>
          <a:prstGeom prst="rect">
            <a:avLst/>
          </a:prstGeom>
        </p:spPr>
      </p:pic>
      <p:pic>
        <p:nvPicPr>
          <p:cNvPr id="50" name="Рисунок 4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Отправили полученные значения на робота.&#10;&#10;&#10;&#10;\end{document}" title="IguanaTex Bitmap Display">
            <a:extLst>
              <a:ext uri="{FF2B5EF4-FFF2-40B4-BE49-F238E27FC236}">
                <a16:creationId xmlns:a16="http://schemas.microsoft.com/office/drawing/2014/main" id="{F9D51824-EBA6-4766-820C-D76C170C18B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02" y="5742340"/>
            <a:ext cx="5095619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Дифференциальные уравнения.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1F1B6A-25C2-4107-B76C-A5D2C7BE5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3" y="1052736"/>
            <a:ext cx="2818909" cy="2808312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 \dfrac{g}{l}\sin \theta = 0;&#10;$ &#10;&#10;&#10;\end{document}" title="IguanaTex Bitmap Display">
            <a:extLst>
              <a:ext uri="{FF2B5EF4-FFF2-40B4-BE49-F238E27FC236}">
                <a16:creationId xmlns:a16="http://schemas.microsoft.com/office/drawing/2014/main" id="{1D931BB0-A955-41D9-BC0B-F8D2356AED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926143"/>
            <a:ext cx="1650989" cy="4601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4CA547-8DD5-44BD-8153-EFEA6F445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785794"/>
            <a:ext cx="2697088" cy="26970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42B178-AC33-4632-B00E-B1C45FA8C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3586582"/>
            <a:ext cx="3057128" cy="305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2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E0549C4-BA93-452E-820E-DE1375C71F75}"/>
              </a:ext>
            </a:extLst>
          </p:cNvPr>
          <p:cNvSpPr txBox="1">
            <a:spLocks/>
          </p:cNvSpPr>
          <p:nvPr/>
        </p:nvSpPr>
        <p:spPr>
          <a:xfrm>
            <a:off x="500034" y="104222"/>
            <a:ext cx="8143932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Пример</a:t>
            </a:r>
            <a:endParaRPr lang="ru-RU" sz="2800" dirty="0">
              <a:latin typeface="+mn-lt"/>
            </a:endParaRPr>
          </a:p>
        </p:txBody>
      </p:sp>
      <p:pic>
        <p:nvPicPr>
          <p:cNvPr id="66" name="Рисунок 6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 title="IguanaTex Bitmap Display">
            <a:extLst>
              <a:ext uri="{FF2B5EF4-FFF2-40B4-BE49-F238E27FC236}">
                <a16:creationId xmlns:a16="http://schemas.microsoft.com/office/drawing/2014/main" id="{EE239AC1-9865-4A9F-A141-950DB0D269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" y="4654560"/>
            <a:ext cx="4704068" cy="561801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\begin{gather*}&#10;\begin{cases}&#10;v = v_* \cos e_3 - u_1, \\&#10;\omega = \omega_* - u_2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9A9310F8-9711-44A7-BCF7-280DE20C70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5474486"/>
            <a:ext cx="2157977" cy="764281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 title="IguanaTex Bitmap Display">
            <a:extLst>
              <a:ext uri="{FF2B5EF4-FFF2-40B4-BE49-F238E27FC236}">
                <a16:creationId xmlns:a16="http://schemas.microsoft.com/office/drawing/2014/main" id="{E4080498-1AE3-4678-8A59-E7219E5198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3" y="3311332"/>
            <a:ext cx="4206136" cy="106450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\begin{gather*}&#10;\dot{x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81B8E5D6-5A73-4E26-9681-16FF522BFE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1355269"/>
            <a:ext cx="801007" cy="259079"/>
          </a:xfrm>
          <a:prstGeom prst="rect">
            <a:avLst/>
          </a:prstGeom>
        </p:spPr>
      </p:pic>
      <p:pic>
        <p:nvPicPr>
          <p:cNvPr id="46" name="Рисунок 45" descr="\documentclass{article}&#10;\usepackage{amsmath}&#10;\pagestyle{empty}&#10;\begin{document}&#10;&#10;\begin{gather*}&#10;v_*(t) = \sqrt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37D67906-243D-49E9-B39E-86B13C8264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38" y="3251605"/>
            <a:ext cx="1985183" cy="307728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pagestyle{empty}&#10;\begin{document}&#10;&#10;\begin{gather*}&#10;\omega_*(t) = \dfrac{\ddot{y}_*\dot{x}_* - \dot{y}_*\ddot{x}_*}{\dot{x}_*^2 + \dot{y}_*^2};&#10;\end{gather*}&#10;&#10;&#10;\end{document}" title="IguanaTex Bitmap Display">
            <a:extLst>
              <a:ext uri="{FF2B5EF4-FFF2-40B4-BE49-F238E27FC236}">
                <a16:creationId xmlns:a16="http://schemas.microsoft.com/office/drawing/2014/main" id="{86F073FE-0DBC-4C26-836A-4B05FC7BD2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38" y="3698060"/>
            <a:ext cx="2338985" cy="585737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pagestyle{empty}&#10;\begin{document}&#10;&#10;\begin{gather*}&#10;\dot{y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0BFA09EC-D0BF-4D76-8F19-E9920CC4DD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55955"/>
            <a:ext cx="780077" cy="258391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begin{document}&#10;&#10;\begin{gather*}&#10;\ddot{x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A3945B1F-E9DF-4243-8F07-0197DAB610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" y="1966562"/>
            <a:ext cx="801573" cy="259899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\begin{gather*}&#10;\ddot{y}_*(t) = &#10;\end{gather*}&#10;&#10;&#10;\end{document}" title="IguanaTex Bitmap Display">
            <a:extLst>
              <a:ext uri="{FF2B5EF4-FFF2-40B4-BE49-F238E27FC236}">
                <a16:creationId xmlns:a16="http://schemas.microsoft.com/office/drawing/2014/main" id="{C8575B80-04CE-49F7-80E1-FD62E14E042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67247"/>
            <a:ext cx="780759" cy="259212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\begin{gather*}&#10;\cos\left(t+\dfrac{\pi}{2}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045CAC00-DE8B-435C-8D63-6F641B0FABA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23" y="1229365"/>
            <a:ext cx="1388513" cy="471535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begin{document}&#10;&#10;\begin{gather*}&#10;2\cos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758E251A-70C0-4BEB-AF69-A42580FA34C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01" y="1393905"/>
            <a:ext cx="807533" cy="219957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begin{document}&#10;&#10;\begin{gather*}&#10;-\sin\left(t+\dfrac{\pi}{2}\right);&#10;\end{gather*}&#10;&#10;&#10;\end{document}" title="IguanaTex Bitmap Display">
            <a:extLst>
              <a:ext uri="{FF2B5EF4-FFF2-40B4-BE49-F238E27FC236}">
                <a16:creationId xmlns:a16="http://schemas.microsoft.com/office/drawing/2014/main" id="{458C5A66-155A-47B6-8FA9-DA6846830C0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44" y="1866868"/>
            <a:ext cx="1588647" cy="473027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begin{document}&#10;&#10;\begin{gather*}&#10;-4\sin 2t;&#10;\end{gather*}&#10;&#10;&#10;\end{document}" title="IguanaTex Bitmap Display">
            <a:extLst>
              <a:ext uri="{FF2B5EF4-FFF2-40B4-BE49-F238E27FC236}">
                <a16:creationId xmlns:a16="http://schemas.microsoft.com/office/drawing/2014/main" id="{24942A0B-2035-4ADE-A57D-D31B60698DC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89" y="1991706"/>
            <a:ext cx="970161" cy="222741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\begin{gather*}&#10;x_*(t) = \sin\left(t + \dfrac{\pi}{2}\right), \qquad&#10;y_*(t) = \sin(2t), \qquad&#10;t \in [0; 2\pi]&#10;\end{gather*}&#10;&#10;&#10;\end{document}" title="IguanaTex Bitmap Display">
            <a:extLst>
              <a:ext uri="{FF2B5EF4-FFF2-40B4-BE49-F238E27FC236}">
                <a16:creationId xmlns:a16="http://schemas.microsoft.com/office/drawing/2014/main" id="{2244E06C-8C70-4A6B-ACE7-9AA0514DCD67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657861"/>
            <a:ext cx="6069482" cy="470229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5 cm,15.4 cm}]{geometry}&#10;\newcommand{\bs}[1]{\boldsymbol{#1}}&#10;\newcommand{\bm}[1]{\mathbf{#1}}&#10;&#10;\begin{document}&#10;\noindent&#10;Отправили полученные значения на робота.&#10;&#10;&#10;&#10;\end{document}" title="IguanaTex Bitmap Display">
            <a:extLst>
              <a:ext uri="{FF2B5EF4-FFF2-40B4-BE49-F238E27FC236}">
                <a16:creationId xmlns:a16="http://schemas.microsoft.com/office/drawing/2014/main" id="{EFED04CD-56ED-48DE-B14A-51D0A3156AE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29" y="5589242"/>
            <a:ext cx="2691875" cy="534568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pagestyle{empty}&#10;\begin{document}&#10;&#10;=$&gt;$&#10;&#10;&#10;\end{document}" title="IguanaTex Bitmap Display">
            <a:extLst>
              <a:ext uri="{FF2B5EF4-FFF2-40B4-BE49-F238E27FC236}">
                <a16:creationId xmlns:a16="http://schemas.microsoft.com/office/drawing/2014/main" id="{2B70152D-EB66-402D-B848-655C032496D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87" y="5763806"/>
            <a:ext cx="447109" cy="185443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pagestyle{empty}&#10;\begin{document}&#10;&#10;\begin{gather*}&#10;\omega_R = \dfrac{v_1+\omega K}{r}, \\&#10;\omega_L = \dfrac{v_1-\omega K}{r}.&#10;\end{gather*}&#10;&#10;&#10;\end{document}" title="IguanaTex Bitmap Display">
            <a:extLst>
              <a:ext uri="{FF2B5EF4-FFF2-40B4-BE49-F238E27FC236}">
                <a16:creationId xmlns:a16="http://schemas.microsoft.com/office/drawing/2014/main" id="{ACD7774C-C998-45AD-A510-5197252D4A3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050" y="5287383"/>
            <a:ext cx="1715809" cy="1138286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=$&gt;$&#10;&#10;&#10;\end{document}" title="IguanaTex Bitmap Display">
            <a:extLst>
              <a:ext uri="{FF2B5EF4-FFF2-40B4-BE49-F238E27FC236}">
                <a16:creationId xmlns:a16="http://schemas.microsoft.com/office/drawing/2014/main" id="{A1174A80-20B1-4C7E-812F-1AFBFE80AA1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69" y="5763806"/>
            <a:ext cx="447109" cy="185443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usepackage[english,russian]{babel}&#10;&#10;\pagestyle{empty}&#10;\begin{document}&#10;\noindent&#10;Выбрали $\Delta t$ и рассчитываем значения всех функций времени в текущий момент времени $t_i = i\Delta t$.&#10;&#10;\end{document}" title="IguanaTex Bitmap Display">
            <a:extLst>
              <a:ext uri="{FF2B5EF4-FFF2-40B4-BE49-F238E27FC236}">
                <a16:creationId xmlns:a16="http://schemas.microsoft.com/office/drawing/2014/main" id="{D0B6C3BE-024A-43D2-9B1B-F08A1A89C285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4" y="2524174"/>
            <a:ext cx="8762043" cy="55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6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Дифференциальные уравнения.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1F1B6A-25C2-4107-B76C-A5D2C7BE5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3" y="1052736"/>
            <a:ext cx="2818909" cy="280831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c\dot{\theta}+ \dfrac{g}{l}\sin \theta = 0;&#10;$ &#10;&#10;&#10;\end{document}" title="IguanaTex Bitmap Display">
            <a:extLst>
              <a:ext uri="{FF2B5EF4-FFF2-40B4-BE49-F238E27FC236}">
                <a16:creationId xmlns:a16="http://schemas.microsoft.com/office/drawing/2014/main" id="{2B2963D4-5140-4DE5-A789-0F9438E419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6" y="4869160"/>
            <a:ext cx="2196190" cy="463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616A5C-ECE9-4D15-8510-09D9CB028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774194"/>
            <a:ext cx="2818908" cy="28189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C3EBB0-D543-4D9E-923B-CA737C5C3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064" y="3825600"/>
            <a:ext cx="2711102" cy="27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2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Дифференциальные уравнения.</a:t>
            </a:r>
            <a:endParaRPr lang="ru-RU" sz="28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1F1B6A-25C2-4107-B76C-A5D2C7BE5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3" y="1052736"/>
            <a:ext cx="2818909" cy="280831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c\dot{\theta}+ \dfrac{g}{l}\sin \theta = 0;&#10;$ &#10;&#10;&#10;\end{document}" title="IguanaTex Bitmap Display">
            <a:extLst>
              <a:ext uri="{FF2B5EF4-FFF2-40B4-BE49-F238E27FC236}">
                <a16:creationId xmlns:a16="http://schemas.microsoft.com/office/drawing/2014/main" id="{2B2963D4-5140-4DE5-A789-0F9438E419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26" y="4869160"/>
            <a:ext cx="2196190" cy="463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616A5C-ECE9-4D15-8510-09D9CB028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774194"/>
            <a:ext cx="2818908" cy="28189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63EA92-47A6-43D1-954E-2C1329861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588186"/>
            <a:ext cx="3084084" cy="308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Дифференциальные уравнения.</a:t>
            </a:r>
            <a:endParaRPr lang="ru-RU" sz="2800" dirty="0">
              <a:latin typeface="+mn-lt"/>
            </a:endParaRPr>
          </a:p>
        </p:txBody>
      </p:sp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Найти аналитическое решение нелинейного дифференциального уравнения можно в очень редких случаях. Почти всегда этого сделать нельзя.&#10;\item Можно предсказать, куда сходятся фазовые траектории&#10;\end{itemize}&#10;&#10;\end{document}" title="IguanaTex Bitmap Display">
            <a:extLst>
              <a:ext uri="{FF2B5EF4-FFF2-40B4-BE49-F238E27FC236}">
                <a16:creationId xmlns:a16="http://schemas.microsoft.com/office/drawing/2014/main" id="{9FD0AE76-D880-44DA-8829-B005549B70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5" y="1052736"/>
            <a:ext cx="8283409" cy="1346164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Существует 4 типа точек равновесия: узел, седло, фокус, центр.&#10;\end{itemize}&#10;&#10;&#10;&#10;\end{document}" title="IguanaTex Bitmap Display">
            <a:extLst>
              <a:ext uri="{FF2B5EF4-FFF2-40B4-BE49-F238E27FC236}">
                <a16:creationId xmlns:a16="http://schemas.microsoft.com/office/drawing/2014/main" id="{5C2B3B98-9534-4E34-8D49-2AA1BB7CB9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6" y="2665842"/>
            <a:ext cx="7696859" cy="2295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992524-2601-40FC-B949-F1C7E49134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53"/>
          <a:stretch/>
        </p:blipFill>
        <p:spPr>
          <a:xfrm>
            <a:off x="0" y="3043260"/>
            <a:ext cx="5897885" cy="3600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4C55609-4E4B-4374-8455-0D3A183517B2}"/>
              </a:ext>
            </a:extLst>
          </p:cNvPr>
          <p:cNvSpPr/>
          <p:nvPr/>
        </p:nvSpPr>
        <p:spPr>
          <a:xfrm>
            <a:off x="5292080" y="6243385"/>
            <a:ext cx="40324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http://web.archive.org/web/20211205040957/http://math24.ru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845F55F-E822-4408-B0A7-4BE1C94BAB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15" y="3717032"/>
            <a:ext cx="2266789" cy="22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Дифференциальные уравнения.</a:t>
            </a:r>
            <a:endParaRPr lang="ru-RU" sz="2800" dirty="0">
              <a:latin typeface="+mn-lt"/>
            </a:endParaRPr>
          </a:p>
        </p:txBody>
      </p:sp>
      <p:pic>
        <p:nvPicPr>
          <p:cNvPr id="10" name="Рисунок 9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Найти аналитическое решение нелинейного дифференциального уравнения можно в очень редких случаях. Почти всегда этого сделать нельзя.&#10;\item Можно предсказать, куда сходятся фазовые траектории&#10;\end{itemize}&#10;&#10;\end{document}" title="IguanaTex Bitmap Display">
            <a:extLst>
              <a:ext uri="{FF2B5EF4-FFF2-40B4-BE49-F238E27FC236}">
                <a16:creationId xmlns:a16="http://schemas.microsoft.com/office/drawing/2014/main" id="{9FD0AE76-D880-44DA-8829-B005549B708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5" y="1052736"/>
            <a:ext cx="8283409" cy="1346164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Существует 4 типа точек равновесия: узел, седло, фокус, центр.&#10;\end{itemize}&#10;&#10;&#10;&#10;\end{document}" title="IguanaTex Bitmap Display">
            <a:extLst>
              <a:ext uri="{FF2B5EF4-FFF2-40B4-BE49-F238E27FC236}">
                <a16:creationId xmlns:a16="http://schemas.microsoft.com/office/drawing/2014/main" id="{633775E6-059F-477D-BCE6-7D1AA85069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6" y="2665842"/>
            <a:ext cx="7696859" cy="22956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9FA0DB-8784-428E-BC97-BD50AD6E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198" y="3284984"/>
            <a:ext cx="2967609" cy="31333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04DF43-5722-45F7-8AF5-F7D344AA4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80" y="3429000"/>
            <a:ext cx="2486753" cy="29351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E5715C-B552-4F70-BF38-6185CBDF2A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2003" y="3284984"/>
            <a:ext cx="2644081" cy="32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2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143932" cy="57150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+mn-lt"/>
                <a:cs typeface="Times New Roman" pitchFamily="18" charset="0"/>
              </a:rPr>
              <a:t>Основные понятия теории устойчивости.</a:t>
            </a:r>
            <a:endParaRPr lang="ru-RU" sz="2800" dirty="0">
              <a:latin typeface="+mn-lt"/>
            </a:endParaRPr>
          </a:p>
        </p:txBody>
      </p:sp>
      <p:pic>
        <p:nvPicPr>
          <p:cNvPr id="43" name="Рисунок 42" descr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ешение $\bs \varphi(t)$ системы дифференциальных уравнений $\dot{\bs X}=f(t,\bs X)$ с начальными условиями $\bs X(0)=\bs X_0$ устойчиво (в смысле Ляпунова), если для любого $\varepsilon&gt;0$ найдется число $\delta&gt;0$, такое, что если $||\bs X(0)- \bs \varphi(0)|| &lt;  \delta$, то $||\bs X(t)-\bs \varphi(t)||&lt;\varepsilon$ для всех значений $t \ge 0$. В противном случае решение $\bs \varphi(t)$ называется неустойчивым. &#10;&#10;А если $\lim\limits_{t\to \infty}||\bs X(t)-\bs \varphi(t)||=0$, система асимптотически устойчива.&#10;\end{document}" title="IguanaTex Bitmap Display">
            <a:extLst>
              <a:ext uri="{FF2B5EF4-FFF2-40B4-BE49-F238E27FC236}">
                <a16:creationId xmlns:a16="http://schemas.microsoft.com/office/drawing/2014/main" id="{6BB94E54-BAA6-41DE-8C74-0748097CAB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1" y="1052735"/>
            <a:ext cx="8577204" cy="193602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3D9A45E-D894-4E51-826A-BD4EA6B6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62" y="3007052"/>
            <a:ext cx="6391275" cy="19240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2D03334-336C-45E9-BEE9-9D4CBE49E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562" y="5013176"/>
            <a:ext cx="62388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9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1119,61"/>
  <p:tag name="LATEXADDIN" val="\documentclass{article}&#10;\usepackage{amsmath}&#10;\pagestyle{empty}&#10;\begin{document}&#10;&#10;\begin{gather*}&#10;(\arctan{x})' = \dfrac{1}{1+x^2};&#10;\end{gather*}&#10;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,712"/>
  <p:tag name="ORIGINALWIDTH" val="704,9119"/>
  <p:tag name="LATEXADDIN" val="\documentclass{article}&#10;\usepackage{amsmath}&#10;\pagestyle{empty}&#10;\begin{document}&#10;&#10;\begin{gather*}&#10;\dfrac{1}{1 + \left(t^2\right)^2} \cdot 2t;&#10;\end{gather*}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27,10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Функция Ляпунова:&#10;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216"/>
  <p:tag name="ORIGINALWIDTH" val="1247,84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e_1^2}{2} + \dfrac{e_2^2}{2} + \dfrac{e_3^2}{2} &gt; 0;&#10;$ &#10;&#10;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907,7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оизводная функции Ляпунова:&#10;&#10;&#10;&#10;\end{document}"/>
  <p:tag name="IGUANATEXSIZE" val="20"/>
  <p:tag name="IGUANATEXCURSOR" val="2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271,09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e_1 \dot{e_1} + e_2 \dot{e_2} + e_3 \dot{e_3};&#10;$ &#10;&#10;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33,48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дставляем $\dot{e_i}$ из динамики ошибок:&#10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4199,47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e_1 (v_*\cos \alpha_* - (v_* + u_1) \cos (\alpha_* - e_3)) + e_2 (v_*\sin \alpha_* - (v_* + u_1) \sin (\alpha_* - e_3)) + e_3 u_2;&#10;$ &#10;&#10;&#10;&#10;&#10;\end{document}"/>
  <p:tag name="IGUANATEXSIZE" val="20"/>
  <p:tag name="IGUANATEXCURSOR" val="2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4195,72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-e_1\cos (\alpha_* - e_3) - e_2\sin (\alpha_* - e_3)) + v_*(e_1\cos \alpha_* + e_2 \sin \alpha_*) + e_3 u_2;&#10;$ &#10;&#10;&#10;&#10;&#10;\end{document}"/>
  <p:tag name="IGUANATEXSIZE" val="20"/>
  <p:tag name="IGUANATEXCURSOR" val="3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752,905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430,44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/>
  <p:tag name="IGUANATEXSIZE" val="20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818,89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33,521"/>
  <p:tag name="LATEXADDIN" val="\documentclass{article}&#10;\usepackage{amsmath}&#10;\pagestyle{empty}&#10;\begin{document}&#10;&#10;\begin{gather*}&#10;2\cos (2t) \cos(3t) - 3\sin(2t)\sin(3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4195,72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-e_1\cos (\alpha_* - e_3) - e_2\sin (\alpha_* - e_3)) + v_*(e_1\cos \alpha_* + e_2 \sin \alpha_*) + e_3 u_2;&#10;$ &#10;&#10;&#10;&#10;&#10;\end{document}"/>
  <p:tag name="IGUANATEXSIZE" val="20"/>
  <p:tag name="IGUANATEXCURSOR" val="3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752,905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430,44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/>
  <p:tag name="IGUANATEXSIZE" val="20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818,89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239,2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/>
  <p:tag name="IGUANATEXSIZE" val="20"/>
  <p:tag name="IGUANATEXCURSOR" val="3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78,70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ля упрощения записи введем:&#10;&#10;$a=(-e_1\cos (\alpha_* - e_3) - e_2\sin (\alpha_* - e_3))$, &#10;&#10;$b=v_*(e_1\cos \alpha_* + e_2 \sin \alpha_*)$,&#10;&#10;&#10;&#10;\end{document}"/>
  <p:tag name="IGUANATEXSIZE" val="20"/>
  <p:tag name="IGUANATEXCURSOR" val="3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811,77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 $\dot{V}=(v_* + u_1)a + b + e_3 u_2$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9677"/>
  <p:tag name="ORIGINALWIDTH" val="1967,75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v_* - a - \dfrac{b}{a};&#10;$ &#10;\quad&#10;$u_2 = -e_3$;&#10;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3259,09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\left(v_* + (-v_*) - a - \dfrac{b}{a}\right)a + b + e_3 (-e_3) = -a^2 - e_3^2 &lt; 0$;&#10;&#10;&#10;\end{document}"/>
  <p:tag name="IGUANATEXSIZE" val="20"/>
  <p:tag name="IGUANATEXCURSOR" val="3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4106,48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e_1\cos (\alpha_* - e_3) - e_2\sin (\alpha_* - e_3)) + v_*(e_1\cos \alpha_* + e_2 \sin \alpha_*) + e_3 u_2;&#10;$ &#10;&#10;&#10;&#10;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572,9283"/>
  <p:tag name="LATEXADDIN" val="\documentclass{article}&#10;\usepackage{amsmath}&#10;\pagestyle{empty}&#10;\begin{document}&#10;&#10;\begin{gather*}&#10;2 \sin t \cos 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752,905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430,44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/>
  <p:tag name="IGUANATEXSIZE" val="20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818,89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239,2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/>
  <p:tag name="IGUANATEXSIZE" val="20"/>
  <p:tag name="IGUANATEXCURSOR" val="3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78,70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ля упрощения записи введем:&#10;&#10;$a=(-e_1\cos (\alpha_* - e_3) - e_2\sin (\alpha_* - e_3))$, &#10;&#10;$b=v_*(e_1\cos \alpha_* + e_2 \sin \alpha_*)$,&#10;&#10;&#10;&#10;\end{document}"/>
  <p:tag name="IGUANATEXSIZE" val="20"/>
  <p:tag name="IGUANATEXCURSOR" val="3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811,77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 $\dot{V}=(v_* + u_1)a + b + e_3 u_2$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9677"/>
  <p:tag name="ORIGINALWIDTH" val="2209,22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v_* - k_1 a - \dfrac{b}{a};&#10;$ &#10;\quad&#10;$u_2 = -k_2 e_3$;&#10;&#10;&#10;&#10;&#10;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3513,31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\left(v_* + (-v_*) - k_1 a - \dfrac{b}{a}\right)a + b + e_3 (-k_2 e_3) = -k_1 a^2 - k_2 e_3^2$;&#10;&#10;&#10;\end{document}"/>
  <p:tag name="IGUANATEXSIZE" val="20"/>
  <p:tag name="IGUANATEXCURSOR" val="3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1160,85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 &lt; 0$ при $k_1,k_2 &gt; 0$.&#10;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4106,48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small&#10;$&#10;\dot{V} = (v_* + u_1) (e_1\cos (\alpha_* - e_3) - e_2\sin (\alpha_* - e_3)) + v_*(e_1\cos \alpha_* + e_2 \sin \alpha_*) + e_3 u_2;&#10;$ &#10;&#10;&#10;&#10;&#10;\end{document}"/>
  <p:tag name="IGUANATEXSIZE" val="20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511,4361"/>
  <p:tag name="LATEXADDIN" val="\documentclass{article}&#10;\usepackage{amsmath}&#10;\pagestyle{empty}&#10;\begin{document}&#10;&#10;\begin{gather*}&#10;2t\cos (t^2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752,905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висит от $u_1$&#10;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430,44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/>
  <p:tag name="IGUANATEXSIZE" val="20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818,89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239,2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/>
  <p:tag name="IGUANATEXSIZE" val="20"/>
  <p:tag name="IGUANATEXCURSOR" val="3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78,70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ля упрощения записи введем:&#10;&#10;$a=(-e_1\cos (\alpha_* - e_3) - e_2\sin (\alpha_* - e_3))$, &#10;&#10;$b=v_*(e_1\cos \alpha_* + e_2 \sin \alpha_*)$,&#10;&#10;&#10;&#10;\end{document}"/>
  <p:tag name="IGUANATEXSIZE" val="20"/>
  <p:tag name="IGUANATEXCURSOR" val="3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811,77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 $\dot{V}=(v_* + u_1)a + b + e_3 u_2$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,7154"/>
  <p:tag name="ORIGINALWIDTH" val="2262,46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) \quad&#10;$&#10;u_1 = -v_* - k_1 a ;&#10;$ &#10;\quad&#10;$u_2 = -k_2 e_3 - \dfrac{b}{e_3}$;&#10;&#10;&#10;&#10;&#10;\end{document}"/>
  <p:tag name="IGUANATEXSIZE" val="20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3582,30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\left(v_* + (-v_*) - k_1 a \right)a + b + e_3 \left(-k_2 e_3 - \dfrac{b}{e_3} \right) = -k_1 a^2 - k_2 e_3^2$;&#10;&#10;&#10;\end{document}"/>
  <p:tag name="IGUANATEXSIZE" val="20"/>
  <p:tag name="IGUANATEXCURSOR" val="3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1160,85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 &lt; 0$ при $k_1,k_2 &gt; 0$.&#10;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2186,72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&#10;&#10;$a=(-e_1\cos (\alpha_* - e_3) - e_2\sin (\alpha_* - e_3))$, &#10;&#10;$b=v_*(e_1\cos \alpha_* + e_2 \sin \alpha_*)$,&#10;&#10;&#10;&#10;\end{document}"/>
  <p:tag name="IGUANATEXSIZE" val="20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1018,373"/>
  <p:tag name="LATEXADDIN" val="\documentclass{article}&#10;\usepackage{amsmath}&#10;\pagestyle{empty}&#10;\begin{document}&#10;&#10;\begin{gather*}&#10;\dfrac{d}{dt} \sin(2t)\cos(3t) = &#10;\end{gather*}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442,8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(v_* + u_1)a + b + e_3 u_2$;&#10;&#10;&#10;\end{document}"/>
  <p:tag name="IGUANATEXSIZE" val="20"/>
  <p:tag name="IGUANATEXCURSOR" val="2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,7154"/>
  <p:tag name="ORIGINALWIDTH" val="2262,46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) \quad&#10;$&#10;u_1 = -v_* - k_1 a ;&#10;$ &#10;\quad&#10;$u_2 = -k_2 e_3 - \dfrac{b}{e_3}$;&#10;&#10;&#10;&#10;&#10;\end{document}"/>
  <p:tag name="IGUANATEXSIZE" val="20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9677"/>
  <p:tag name="ORIGINALWIDTH" val="2209,22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v_* - k_1 a - \dfrac{b}{a};&#10;$ &#10;\quad&#10;$u_2 = -k_2 e_3$;&#10;&#10;&#10;&#10;&#10;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42,85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аконы управления:&#10;&#10;&#10;&#10;\end{document}"/>
  <p:tag name="IGUANATEXSIZE" val="20"/>
  <p:tag name="IGUANATEXCURSOR" val="2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2394,45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озможно деление на 0 в обоих случаях!!!&#10;&#10;&#10;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290,58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Использовать нельзя!!!&#10;&#10;&#10;&#10;\end{document}"/>
  <p:tag name="IGUANATEXSIZE" val="20"/>
  <p:tag name="IGUANATEXCURSOR" val="2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619,04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begin{center}&#10;Можно использовать линеаризацию, или искать другой способ.&#10;&#10;&#10;\end{center}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013,12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зложение функции $f(x)$ в ряд Тейлора в точке $x_0$: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9666"/>
  <p:tag name="ORIGINALWIDTH" val="1550,05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\sum\limits_{n = 0}^\infty  {{f^{\left( n \right)}}\left( x_0 \right)\frac{{{{\left( {x - x_0} \right)}^n}}}{{n!}}}  }&#10;$;&#10;&#10;&#10;&#10;\end{document}"/>
  <p:tag name="IGUANATEXSIZE" val="20"/>
  <p:tag name="IGUANATEXCURSOR" val="3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,2265"/>
  <p:tag name="ORIGINALWIDTH" val="4132,73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 \right) + f'\left( x_0 \right)\left( {x - x_0} \right) + \frac{{f''\left( x_0 \right){{\left( {x - x_0} \right)}^2}}}{{2!}} +  \ldots  }&#10;+ {\frac{{{f^{\left( n \right)}}\left( x_0 \right){{\left( {x - x_0} \right)}^n}}}{{n!}} + {R_n}}$;&#10;&#10;&#10;&#10;\end{document}"/>
  <p:tag name="IGUANATEXSIZE" val="20"/>
  <p:tag name="IGUANATEXCURSOR" val="5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,7195"/>
  <p:tag name="ORIGINALWIDTH" val="4205,47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small&#10;\noindent&#10;[1] Видео А. Перегудина -- Семинар - теория управления; Семинар ''Использование метода функций Ляпунова''; канал -- Кафедра МОЭВМ СПбГЭТУ ЛЭТИ.&#10;&#10;&#10;&#10;\end{document}"/>
  <p:tag name="IGUANATEXSIZE" val="20"/>
  <p:tag name="IGUANATEXCURSOR" val="3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4200,97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 линеаризации берем первые два члена ряда, остальные отбрасываем.&#10;&#10;&#10;&#10;\end{document}"/>
  <p:tag name="IGUANATEXSIZE" val="20"/>
  <p:tag name="IGUANATEXCURSOR" val="3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306,33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зложение функции $f(x,y)$ в ряд Тейлора в точке $x_0,y_0$:&#10;&#10;&#10;&#10;\end{document}"/>
  <p:tag name="IGUANATEXSIZE" val="20"/>
  <p:tag name="IGUANATEXCURSOR" val="3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029,99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, y_0 \right) + \left(\dfrac{\partial f(x_0,y_0)}{\partial x}\left( x - x_0 \right) + \dfrac{\partial f(x_0,y_0)}{\partial y}\left( y - y_0 \right) \right) + {R(x,y)}}$;&#10;&#10;&#10;&#10;\end{document}"/>
  <p:tag name="IGUANATEXSIZE" val="20"/>
  <p:tag name="IGUANATEXCURSOR" val="4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4200,22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Часто рассматривается линеаризация вблизи положения равновесия $\bm X$=0. Но положение равновесия может быть и в другой точке.&#10;&#10;&#10;&#10;\end{document}"/>
  <p:tag name="IGUANATEXSIZE" val="20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3192,35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мер. $f(x)=x^2$, найти линеаризацию в точке $x_0=2$.&#10;&#10;&#10;&#10;\end{document}"/>
  <p:tag name="IGUANATEXSIZE" val="20"/>
  <p:tag name="IGUANATEXCURSOR" val="3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35,54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z\left( x \right) = f\left( 2 \right) + f'\left( 2 \right)\left( {x - 2} \right) = $&#10;&#10;&#10;&#10;\end{document}"/>
  <p:tag name="IGUANATEXSIZE" val="20"/>
  <p:tag name="IGUANATEXCURSOR" val="3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80,652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4 + 4(x-2) =$&#10;&#10;&#10;&#10;\end{document}"/>
  <p:tag name="IGUANATEXSIZE" val="20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69,703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4x-4$;&#10;&#10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4066,74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ссмотрим линеаризацию системы ДУ вблизи положения равновесия.&#10;&#10;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,6659"/>
  <p:tag name="ORIGINALWIDTH" val="2542,18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\mathbf{\dot{X}} = \mathbf{f}\left( \mathbf{X} \right),}\;\;&#10;{\text{где}\;\;\mathbf{X} = \left( {\begin{array}{*{20}{c}}&#10;{{x_1}}\\&#10;{{x_2}}\\&#10; \vdots \\&#10;{{x_n}}&#10;\end{array}} \right),}\;\;&#10;{\mathbf{f} = \left( {\begin{array}{*{20}{c}}&#10;{{f_1}}\\&#10;{{f_2}}\\&#10; \vdots \\&#10;{{f_n}}&#10;\end{array}} \right).}$&#10;&#10;&#10;&#10;\end{document}"/>
  <p:tag name="IGUANATEXSIZE" val="20"/>
  <p:tag name="IGUANATEXCURSOR" val="2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812,148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 \dfrac{g}{l}\sin \theta = 0;&#10;$ 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029,99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, y_0 \right) + \left(\dfrac{\partial f(x_0,y_0)}{\partial x}\left( x - x_0 \right) + \dfrac{\partial f(x_0,y_0)}{\partial y}\left( y - y_0 \right) \right) + {R(x,y)}}$;&#10;&#10;&#10;&#10;\end{document}"/>
  <p:tag name="IGUANATEXSIZE" val="20"/>
  <p:tag name="IGUANATEXCURSOR" val="4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4200,97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ак как рассматривается линеаризация вблизи положения равновесия, $\bs f(\bm X_0)=0$, то есть первый член разложения равен $0$.&#10;&#10;&#10;&#10;\end{document}"/>
  <p:tag name="IGUANATEXSIZE" val="20"/>
  <p:tag name="IGUANATEXCURSOR" val="3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344,20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:&#10;&#10;&#10;&#10;\end{document}"/>
  <p:tag name="IGUANATEXSIZE" val="20"/>
  <p:tag name="IGUANATEXCURSOR" val="2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884,139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\bm Z} = \bs J (\bm X - \bm X_0),&#10;$&#10;&#10;&#10;&#10;\end{document}"/>
  <p:tag name="IGUANATEXSIZE" val="20"/>
  <p:tag name="IGUANATEXCURSOR" val="3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,1286"/>
  <p:tag name="ORIGINALWIDTH" val="2368,20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где якобиан &#10;$\bs J = \left( {\begin{array}{*{20}{c}}&#10;{\frac{{\partial {f_1}}}{{\partial {x_1}}}}&amp;{\frac{{\partial {f_1}}}{{\partial {x_2}}}}&amp; \vdots &amp;{\frac{{\partial {f_1}}}{{\partial {x_n}}}}\\&#10;{\frac{{\partial {f_2}}}{{\partial {x_1}}}}&amp;{\frac{{\partial {f_2}}}{{\partial {x_2}}}}&amp; \vdots &amp;{\frac{{\partial {f_2}}}{{\partial {x_n}}}}\\&#10; \cdots &amp; \cdots &amp; \vdots &amp; \cdots \\&#10;{\frac{{\partial {f_n}}}{{\partial {x_1}}}}&amp;{\frac{{\partial {f_n}}}{{\partial {x_2}}}}&amp; \vdots &amp;{\frac{{\partial {f_n}}}{{\partial {x_n}}}}&#10;\end{array}} \right).$&#10;&#10;&#10;&#10;\end{document}"/>
  <p:tag name="IGUANATEXSIZE" val="20"/>
  <p:tag name="IGUANATEXCURSOR" val="2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312,33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начения частных производных вычисляются в точке $\bm X_0$.&#10;&#10;&#10;&#10;\end{document}"/>
  <p:tag name="IGUANATEXSIZE" val="20"/>
  <p:tag name="IGUANATEXCURSOR" val="3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4066,74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ассмотрим линеаризацию системы ДУ вблизи положения равновесия.&#10;&#10;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,6659"/>
  <p:tag name="ORIGINALWIDTH" val="2542,18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\mathbf{\dot{X}} = \mathbf{f}\left( \mathbf{X} \right),}\;\;&#10;{\text{где}\;\;\mathbf{X} = \left( {\begin{array}{*{20}{c}}&#10;{{x_1}}\\&#10;{{x_2}}\\&#10; \vdots \\&#10;{{x_n}}&#10;\end{array}} \right),}\;\;&#10;{\mathbf{f} = \left( {\begin{array}{*{20}{c}}&#10;{{f_1}}\\&#10;{{f_2}}\\&#10; \vdots \\&#10;{{f_n}}&#10;\end{array}} \right).}$&#10;&#10;&#10;&#10;\end{document}"/>
  <p:tag name="IGUANATEXSIZE" val="20"/>
  <p:tag name="IGUANATEXCURSOR" val="2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029,99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{f\left( x \right) = f\left( x_0, y_0 \right) + \left(\dfrac{\partial f(x_0,y_0)}{\partial x}\left( x - x_0 \right) + \dfrac{\partial f(x_0,y_0)}{\partial y}\left( y - y_0 \right) \right) + {R(x,y)}}$;&#10;&#10;&#10;&#10;\end{document}"/>
  <p:tag name="IGUANATEXSIZE" val="20"/>
  <p:tag name="IGUANATEXCURSOR" val="4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4200,97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ак как рассматривается линеаризация вблизи положения равновесия, $\bs f(\bm X_0)=0$, то есть первый член разложения равен $0$.&#10;&#10;&#10;&#10;\end{document}"/>
  <p:tag name="IGUANATEXSIZE" val="20"/>
  <p:tag name="IGUANATEXCURSOR" val="3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812,148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 \dfrac{g}{l}\sin \theta = 0;&#10;$ 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470,191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\bm Z} = \bs J \bm X,&#10;$&#10;&#10;&#10;&#10;\end{document}"/>
  <p:tag name="IGUANATEXSIZE" val="20"/>
  <p:tag name="IGUANATEXCURSOR" val="2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40,30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Значения частных производных вычисляются в точке $\bm X_0=0$.&#10;&#10;&#10;&#10;\end{document}"/>
  <p:tag name="IGUANATEXSIZE" val="20"/>
  <p:tag name="IGUANATEXCURSOR" val="3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905,886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Если $\bm X_0 = 0$, то&#10;&#10;&#10;&#10;\end{document}"/>
  <p:tag name="IGUANATEXSIZE" val="20"/>
  <p:tag name="IGUANATEXCURSOR" val="2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62,692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мер. 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68,61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190,4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u_2.&#10;\end{cases}&#10;\end{gather*}&#10;&#10;&#10;\end{document}"/>
  <p:tag name="IGUANATEXSIZE" val="20"/>
  <p:tag name="IGUANATEXCURSOR" val="4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425,57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f_1(e_1,e_2,e_3,u_1,u_2), \\&#10;\dot{e}_2 = f_2(e_1,e_2,e_3,u_1,u_2), \\&#10;\dot{e}_3 = f_3(e_1,e_2,e_3,u_1,u_2).&#10;\end{cases}&#10;\end{gather*}&#10;&#10;&#10;\end{document}"/>
  <p:tag name="IGUANATEXSIZE" val="20"/>
  <p:tag name="IGUANATEXCURSOR" val="4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7,109"/>
  <p:tag name="ORIGINALWIDTH" val="2831,646"/>
  <p:tag name="LATEXADDIN" val="\documentclass{article}&#10;\usepackage{amsmath}&#10;\pagestyle{empty}&#10;\begin{document}&#10;&#10;\begin{gather*}&#10;\begin{pmatrix}&#10;  \dot{e_1} \\&#10;  \dot{e_2} \\&#10;  \dot{e_3}&#10;\end{pmatrix} =&#10;\left( \begin{array}{*{20}{c}}&#10;  \dfrac{\partial f_1}{\partial e_1} &amp; \dfrac{\partial f_1}{\partial e_2} &amp; \dfrac{\partial f_1}{\partial e_3} &amp; \dfrac{\partial f_1}{\partial u_1}&amp; \dfrac{\partial f_1}{\partial u_2} \\ \\&#10;  \dfrac{\partial f_2}{\partial e_1} &amp; \dfrac{\partial f_2}{\partial e_2} &amp; \dfrac{\partial f_2}{\partial e_3} &amp; \dfrac{\partial f_2}{\partial u_1}&amp; \dfrac{\partial f_2}{\partial u_2} \\ \\&#10;  \dfrac{\partial f_3}{\partial e_1} &amp; \dfrac{\partial f_3}{\partial e_2} &amp; \dfrac{\partial f_3}{\partial e_3} &amp; \dfrac{\partial f_3}{\partial u_1}&amp; \dfrac{\partial f_3}{\partial u_2}&#10;\end{array} \right)&#10;\begin{pmatrix}&#10;  e_1 \\&#10;  e_2 \\&#10;  e_3 \\&#10;  u_1 \\&#10;  u_2 &#10;\end{pmatrix};&#10;\end{gather*}&#10;&#10;&#10;\end{document}"/>
  <p:tag name="IGUANATEXSIZE" val="20"/>
  <p:tag name="IGUANATEXCURSOR" val="7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34,645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Линеаризация:&#10;&#10;&#10;&#10;\end{document}"/>
  <p:tag name="IGUANATEXSIZE" val="20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62,692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имер. 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1079,86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c\dot{\theta}+ \dfrac{g}{l}\sin \theta = 0;&#10;$ 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68,61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190,4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u_2.&#10;\end{cases}&#10;\end{gather*}&#10;&#10;&#10;\end{document}"/>
  <p:tag name="IGUANATEXSIZE" val="20"/>
  <p:tag name="IGUANATEXCURSOR" val="4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425,57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f_1(e_1,e_2,e_3,u_1,u_2), \\&#10;\dot{e}_2 = f_2(e_1,e_2,e_3,u_1,u_2), \\&#10;\dot{e}_3 = f_3(e_1,e_2,e_3,u_1,u_2).&#10;\end{cases}&#10;\end{gather*}&#10;&#10;&#10;\end{document}"/>
  <p:tag name="IGUANATEXSIZE" val="20"/>
  <p:tag name="IGUANATEXCURSOR" val="4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1,1286"/>
  <p:tag name="ORIGINALWIDTH" val="1567,304"/>
  <p:tag name="LATEXADDIN" val="\documentclass{article}&#10;\usepackage{amsmath}&#10;\pagestyle{empty}&#10;\begin{document}&#10;&#10;\begin{gather*}&#10;\begin{pmatrix}&#10;  \dot{e_1} \\&#10;  \dot{e_2} \\&#10;  \dot{e_3}&#10;\end{pmatrix} =&#10;\begin{pmatrix}&#10;  \dfrac{\partial f_1}{\partial e_3} e_3 + \dfrac{\partial f_1}{\partial u_1} u_1 \vspace{2mm} \\ &#10;  \dfrac{\partial f_2}{\partial e_3} e_3 + \dfrac{\partial f_2}{\partial u_1} u_1 \vspace{2mm} \\&#10;  \dfrac{\partial f_3}{\partial u_2} u_2&#10;\end{pmatrix};&#10;\end{gather*}&#10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988,002"/>
  <p:tag name="LATEXADDIN" val="\documentclass{article}&#10;\usepackage{amsmath}&#10;\pagestyle{empty}&#10;\begin{document}&#10;&#10;\begin{gather*}&#10;\begin{pmatrix}&#10;  \dot{e_1} \\&#10;  \dot{e_2} \\&#10;  \dot{e_3}&#10;\end{pmatrix} =&#10;\begin{pmatrix}&#10;  -v_*\sin \alpha_* e_3 - \cos \alpha_* u_1 \\ &#10;  v_*\cos \alpha_* e_3 - \sin \alpha_* u_1 \\&#10;  u_2&#10;\end{pmatrix};&#10;\end{gather*}&#10;&#10;&#10;\end{document}"/>
  <p:tag name="IGUANATEXSIZE" val="20"/>
  <p:tag name="IGUANATEXCURSOR" val="2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34,645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Линеаризация:&#10;&#10;&#10;&#10;\end{document}"/>
  <p:tag name="IGUANATEXSIZE" val="20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678,2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-e_3 v_*\sin\alpha_* - u_1 \cos \alpha_*, \\&#10;\dot{e}_2 = e_3 v_*\cos \alpha_* - u_1 \sin \alpha_*, \\&#10;\dot{e}_3 = u_2.&#10;\end{cases}&#10;\end{gather*}&#10;&#10;&#10;\end{document}"/>
  <p:tag name="IGUANATEXSIZE" val="20"/>
  <p:tag name="IGUANATEXCURSOR" val="4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923,134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водим ошибки:&#10;&#10;&#10;&#10;\end{document}"/>
  <p:tag name="IGUANATEXSIZE" val="20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2282,715"/>
  <p:tag name="LATEXADDIN" val="\documentclass{article}&#10;\usepackage{amsmath}&#10;\pagestyle{empty}&#10;\begin{document}&#10;&#10;\begin{gather*}&#10;\begin{pmatrix}&#10;  e_1 \\&#10;  e_2 \\&#10;  e_3&#10;\end{pmatrix} =&#10;\begin{pmatrix}&#10;  \cos\alpha &amp; \sin\alpha &amp; 0 \\&#10;  -\sin\alpha &amp; \cos\alpha &amp; 0 \\&#10;  0 &amp; 0 &amp; 1&#10;\end{pmatrix}&#10;\begin{pmatrix}&#10;  x_* - x \\&#10;  y_* - y \\&#10;  \alpha_* - \alpha&#10;\end{pmatrix};&#10;\end{gather*}&#10;&#10;&#10;\end{document}"/>
  <p:tag name="IGUANATEXSIZE" val="20"/>
  <p:tag name="IGUANATEXCURSOR" val="2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27,10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ворот на угол -$\alpha$.&#10;&#10;&#10;&#10;\end{document}"/>
  <p:tag name="IGUANATEXSIZE" val="20"/>
  <p:tag name="IGUANATEXCURSOR" val="2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1079,86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c\dot{\theta}+ \dfrac{g}{l}\sin \theta = 0;&#10;$ 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3955,00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-\dot{\alpha}\sin \alpha (x_* - x) + \cos \alpha (\dot{x_*} - \dot{x}) + \dot{\alpha} \cos \alpha (y_* - y) + \sin \alpha (\dot{y_*} - \dot{y}), \\&#10;\dot{e}_2 = -\dot{\alpha}\cos \alpha (x_* - x) - \sin \alpha (\dot{x_*} - \dot{x}) - \dot{\alpha} \sin \alpha (y_* - y) + \cos \alpha (\dot{y_*} - \dot{y}), \\&#10;\dot{e}_3 = \dot{\alpha}_* - \dot{\alpha}.&#10;\end{cases}&#10;\end{gather*}&#10;&#10;&#10;\end{document}"/>
  <p:tag name="IGUANATEXSIZE" val="20"/>
  <p:tag name="IGUANATEXCURSOR" val="5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923,134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водим ошибки:&#10;&#10;&#10;&#10;\end{document}"/>
  <p:tag name="IGUANATEXSIZE" val="20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86,05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ходим динамику ошибок:&#10;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08,99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Хотим получить уравнения относительно $e_i$, $u_i$ и известных функций.&#10;&#10;&#10;&#10;\end{document}"/>
  <p:tag name="IGUANATEXSIZE" val="20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,4552"/>
  <p:tag name="ORIGINALWIDTH" val="1986,502"/>
  <p:tag name="LATEXADDIN" val="\documentclass{article}&#10;\usepackage{amsmath}&#10;\pagestyle{empty}&#10;\begin{document}&#10;&#10;\footnotesize&#10;\begin{gather*}&#10;\begin{pmatrix}&#10;  e_1 \\&#10;  e_2 \\&#10;  e_3&#10;\end{pmatrix} =&#10;\begin{pmatrix}&#10;  \cos\alpha &amp; \sin\alpha &amp; 0 \\&#10;  -\sin\alpha &amp; \cos\alpha &amp; 0 \\&#10;  0 &amp; 0 &amp; 1&#10;\end{pmatrix}&#10;\begin{pmatrix}&#10;  x_* - x \\&#10;  y_* - y \\&#10;  \alpha_* - \alpha&#10;\end{pmatrix};&#10;\end{gather*}&#10;&#10;&#10;\end{document}"/>
  <p:tag name="IGUANATEXSIZE" val="20"/>
  <p:tag name="IGUANATEXCURSOR" val="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,4552"/>
  <p:tag name="ORIGINALWIDTH" val="1986,502"/>
  <p:tag name="LATEXADDIN" val="\documentclass{article}&#10;\usepackage{amsmath}&#10;\pagestyle{empty}&#10;\begin{document}&#10;\footnotesize&#10;\begin{gather*}&#10;\begin{pmatrix}&#10;  x_* - x \\&#10;  y_* - y \\&#10;  \alpha_* - \alpha&#10;\end{pmatrix}&#10; =&#10;\begin{pmatrix}&#10;  \cos\alpha &amp; -\sin\alpha &amp; 0 \\&#10;  \sin\alpha &amp; \cos\alpha &amp; 0 \\&#10;  0 &amp; 0 &amp; 1&#10;\end{pmatrix}&#10;\begin{pmatrix}&#10;  e_1 \\&#10;  e_2 \\&#10;  e_3&#10;\end{pmatrix};&#10;\end{gather*}&#10;&#10;&#10;\end{document}"/>
  <p:tag name="IGUANATEXSIZE" val="20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67,49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/>
  <p:tag name="IGUANATEXSIZE" val="20"/>
  <p:tag name="IGUANATEXCURSOR" val="3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534,30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x_* - x = \cos \alpha e_1 - \sin \alpha e_2, \\&#10;y_* - y = \sin \alpha e_1 + \cos \alpha e_2, \\&#10;\alpha_* - \alpha = e_3.&#10;\end{cases}&#10;\end{gather*}&#10;&#10;&#10;\end{document}"/>
  <p:tag name="IGUANATEXSIZE" val="20"/>
  <p:tag name="IGUANATEXCURSOR" val="4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3955,00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-\dot{\alpha}\sin \alpha (x_* - x) + \cos \alpha (\dot{x_*} - \dot{x}) + \dot{\alpha} \cos \alpha (y_* - y) + \sin \alpha (\dot{y_*} - \dot{y}), \\&#10;\dot{e}_2 = -\dot{\alpha}\cos \alpha (x_* - x) - \sin \alpha (\dot{x_*} - \dot{x}) - \dot{\alpha} \sin \alpha (y_* - y) + \cos \alpha (\dot{y_*} - \dot{y}), \\&#10;\dot{e}_3 = \dot{\alpha}_* - \dot{\alpha}.&#10;\end{cases}&#10;\end{gather*}&#10;&#10;&#10;\end{document}"/>
  <p:tag name="IGUANATEXSIZE" val="20"/>
  <p:tag name="IGUANATEXCURSOR" val="5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68,61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940,3824"/>
  <p:tag name="LATEXADDIN" val="\documentclass{article}&#10;\usepackage{amsmath}&#10;\pagestyle{empty}&#10;\begin{document}&#10;&#10;\begin{gather*}&#10;(uv)' = u'v+uv';&#10;\end{gather*}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0,6674"/>
  <p:tag name="ORIGINALWIDTH" val="4075,7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Найти аналитическое решение нелинейного дифференциального уравнения можно в очень редких случаях. Почти всегда этого сделать нельзя.&#10;\item Можно предсказать, куда сходятся фазовые траектории&#10;\end{itemize}&#10;&#10;\end{document}"/>
  <p:tag name="IGUANATEXSIZE" val="20"/>
  <p:tag name="IGUANATEXCURSOR" val="4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08,99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Хотим получить уравнения относительно $e_i$, $u_i$ и известных функций.&#10;&#10;&#10;&#10;\end{document}"/>
  <p:tag name="IGUANATEXSIZE" val="20"/>
  <p:tag name="IGUANATEXCURSOR" val="3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948,6314"/>
  <p:tag name="LATEXADDIN" val="\documentclass{article}&#10;\usepackage{amsmath}&#10;\pagestyle{empty}&#10;\begin{document}&#10;&#10;\begin{gather*}&#10;\begin{cases}&#10;\dot{x}_* = v_*\cos(\alpha_*), \\&#10;\dot{y}_* = v_*\sin(\alpha_*), \\&#10;\dot{\alpha}_* = \omega_*.&#10;\end{cases}&#10;\end{gather*}&#10;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781,4023"/>
  <p:tag name="LATEXADDIN" val="\documentclass{article}&#10;\usepackage{amsmath}&#10;\pagestyle{empty}&#10;\begin{document}&#10;&#10;\begin{gather*}&#10;\begin{cases}&#10;\dot{x} = v\cos(\alpha), \\&#10;\dot{y} = v\sin(\alpha), \\&#10;\dot{\alpha} = \omega,&#10;\end{cases}&#10;\end{gather*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574,80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x_* - x = e_1 \cos \alpha  - e_2\sin \alpha , \\&#10;y_* - y = e_1 \sin \alpha  + e_2 \cos \alpha , \\&#10;\alpha_*- \alpha = e_3.&#10;\end{cases}&#10;\end{gather*}&#10;&#10;&#10;\end{document}"/>
  <p:tag name="IGUANATEXSIZE" val="20"/>
  <p:tag name="IGUANATEXCURSOR" val="4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758,905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дставляем:&#10;&#10;&#10;&#10;\end{document}"/>
  <p:tag name="IGUANATEXSIZE" val="20"/>
  <p:tag name="IGUANATEXCURSOR" val="2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399,32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\omega e_2 + v_* \cos e_3 - v, \\&#10;\dot{e}_2 = -\omega e_1 + v_* \sin e_3, \\&#10;\dot{e}_3 = \omega_* - \omega.&#10;\end{cases}&#10;\end{gather*}&#10;&#10;&#10;\end{document}"/>
  <p:tag name="IGUANATEXSIZE" val="20"/>
  <p:tag name="IGUANATEXCURSOR" val="4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584,17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лучаем: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68,61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058,118"/>
  <p:tag name="LATEXADDIN" val="\documentclass{article}&#10;\usepackage{amsmath}&#10;\pagestyle{empty}&#10;\begin{document}&#10;&#10;\begin{gather*}&#10;\begin{cases}&#10;v = v_* \cos e_3 - u_1, \\&#10;\omega = \omega_* - u_2.&#10;\end{cases}&#10;\end{gather*}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399,32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\omega e_2 + v_* \cos e_3 - v, \\&#10;\dot{e}_2 = -\omega e_1 + v_* \sin e_3, \\&#10;\dot{e}_3 = \omega_* - \omega.&#10;\end{cases}&#10;\end{gather*}&#10;&#10;&#10;\end{document}"/>
  <p:tag name="IGUANATEXSIZE" val="20"/>
  <p:tag name="IGUANATEXCURSOR" val="4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787,02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Существует 4 типа точек равновесия: узел, седло, фокус, центр.&#10;\end{itemize}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95,163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Управление:&#10;&#10;&#10;&#10;\end{document}"/>
  <p:tag name="IGUANATEXSIZE" val="20"/>
  <p:tag name="IGUANATEXCURSOR" val="2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318,7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 относительно $u_1$ и $u_2$:&#10;&#10;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694,78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(\omega_* - u_2) e_2 + u_1, \\&#10;\dot{e}_2 = -(\omega_* - u_2) e_1 + v_* \sin e_3, \\&#10;\dot{e}_3 = u_2.&#10;\end{cases}&#10;\end{gather*}&#10;&#10;&#10;\end{document}"/>
  <p:tag name="IGUANATEXSIZE" val="20"/>
  <p:tag name="IGUANATEXCURSOR" val="3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318,7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 относительно $u_1$ и $u_2$:&#10;&#10;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694,78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(\omega_* - u_2) e_2 + u_1, \\&#10;\dot{e}_2 = -(\omega_* - u_2) e_1 + v_* \sin e_3, \\&#10;\dot{e}_3 = u_2.&#10;\end{cases}&#10;\end{gather*}&#10;&#10;&#10;\end{document}"/>
  <p:tag name="IGUANATEXSIZE" val="20"/>
  <p:tag name="IGUANATEXCURSOR" val="3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27,10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Функция Ляпунова:&#10;&#10;&#10;&#10;\end{document}"/>
  <p:tag name="IGUANATEXSIZE" val="20"/>
  <p:tag name="IGUANATEXCURSOR" val="2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216"/>
  <p:tag name="ORIGINALWIDTH" val="1247,84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e_1^2}{2} + \dfrac{e_2^2}{2} + \dfrac{e_3^2}{2} &gt; 0;&#10;$ &#10;&#10;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907,7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оизводная функции Ляпунова:&#10;&#10;&#10;&#10;\end{document}"/>
  <p:tag name="IGUANATEXSIZE" val="20"/>
  <p:tag name="IGUANATEXCURSOR" val="2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271,09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e_1 \dot{e_1} + e_2 \dot{e_2} + e_3 \dot{e_3};&#10;$ &#10;&#10;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33,48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дставляем $\dot{e_i}$ из динамики ошибок:&#10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0,6674"/>
  <p:tag name="ORIGINALWIDTH" val="4075,7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Найти аналитическое решение нелинейного дифференциального уравнения можно в очень редких случаях. Почти всегда этого сделать нельзя.&#10;\item Можно предсказать, куда сходятся фазовые траектории&#10;\end{itemize}&#10;&#10;\end{document}"/>
  <p:tag name="IGUANATEXSIZE" val="20"/>
  <p:tag name="IGUANATEXCURSOR" val="4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3453,31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((\omega_* - u_2) e_2 + u_1) + e_2 (-(\omega_* - u_2) e_1 + v_* \sin e_3) + e_3 u_2;&#10;$ &#10;&#10;&#10;&#10;&#10;\end{document}"/>
  <p:tag name="IGUANATEXSIZE" val="20"/>
  <p:tag name="IGUANATEXCURSOR" val="2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3652,04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e_2 \omega_* - e_1 e_2 u_2 + e_1 u_1 -e_1 e_2 \omega_* + e_1 e_2 u_2 + e_2 v_* \sin e_3 + e_3 u_2;&#10;$ &#10;&#10;&#10;&#10;&#10;\end{document}"/>
  <p:tag name="IGUANATEXSIZE" val="20"/>
  <p:tag name="IGUANATEXCURSOR" val="3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610,04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u_1 + e_2 v_* \sin e_3 + e_3 u_2;&#10;$ &#10;&#10;&#10;&#10;&#10;\end{document}"/>
  <p:tag name="IGUANATEXSIZE" val="20"/>
  <p:tag name="IGUANATEXCURSOR" val="2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907,7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роизводная функции Ляпунова:&#10;&#10;&#10;&#10;\end{document}"/>
  <p:tag name="IGUANATEXSIZE" val="20"/>
  <p:tag name="IGUANATEXCURSOR" val="2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2107,23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e_1 u_1 \quad + \quad e_2 v_* \sin e_3 \quad + \quad e_3 u_2;&#10;$ &#10;&#10;&#10;&#10;&#10;\end{document}"/>
  <p:tag name="IGUANATEXSIZE" val="20"/>
  <p:tag name="IGUANATEXCURSOR" val="3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430,44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2$&#10;\end{center}&#10;&#10;&#10;&#10;\end{document}"/>
  <p:tag name="IGUANATEXSIZE" val="20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818,89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не зависит &#10;&#10;от управления&#10;\end{center}&#10;&#10;&#10;&#10;\end{document}"/>
  <p:tag name="IGUANATEXSIZE" val="20"/>
  <p:tag name="IGUANATEXCURSOR" val="3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239,2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ыбором $u_1$ и $u_2$ нужно сделать $\dot{V} &lt; 0$.&#10;&#10;&#10;\end{document}"/>
  <p:tag name="IGUANATEXSIZE" val="20"/>
  <p:tag name="IGUANATEXCURSOR" val="3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,4661"/>
  <p:tag name="ORIGINALWIDTH" val="2461,19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) \quad&#10;$&#10;u_1 = -\dfrac{e_2 v_* \sin e_3}{e_1} - k_1 e_1;&#10;$ &#10;\quad&#10;$u_2 = -k_2 e_3$;&#10;&#10;&#10;&#10;&#10;\end{document}"/>
  <p:tag name="IGUANATEXSIZE" val="20"/>
  <p:tag name="IGUANATEXCURSOR" val="3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9817"/>
  <p:tag name="ORIGINALWIDTH" val="1002,62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= -k_1 e_1^2 - k_2 e_3^2$;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787,02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Существует 4 типа точек равновесия: узел, седло, фокус, центр.&#10;\end{itemize}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2,7221"/>
  <p:tag name="ORIGINALWIDTH" val="430,446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\begin{center}&#10;зависит &#10;&#10;от $u_1$&#10;\end{center}&#10;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9659"/>
  <p:tag name="ORIGINALWIDTH" val="2466,44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) \quad&#10;$&#10;u_1 =  - k_1 e_1;&#10;$ &#10;\quad&#10;$u_2 = -k_2 e_3 - \dfrac{e_2 v_* \sin e_3}{e_3}$;&#10;&#10;&#10;&#10;&#10;\end{document}"/>
  <p:tag name="IGUANATEXSIZE" val="20"/>
  <p:tag name="IGUANATEXCURSOR" val="3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1160,85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dot{V} &lt; 0$ при $k_1,k_2 &gt; 0$.&#10;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8,6989"/>
  <p:tag name="ORIGINALWIDTH" val="3058,11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begin{center}&#10;Во втором варианте выражение $\dfrac{\sin e_3}{e_3} = 1$ при $e_3 \rightarrow  0$&#10;&#10;(первый замечательный предел).&#10;&#10;\end{center}&#10;&#10;\end{document}"/>
  <p:tag name="IGUANATEXSIZE" val="20"/>
  <p:tag name="IGUANATEXCURSOR" val="3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076,11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ет деления на 0!!!&#10;&#10;&#10;&#10;\end{document}"/>
  <p:tag name="IGUANATEXSIZE" val="20"/>
  <p:tag name="IGUANATEXCURSOR" val="2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465,69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Получим производную функции Ляпунова:&#10;&#10;&#10;&#10;\end{document}"/>
  <p:tag name="IGUANATEXSIZE" val="20"/>
  <p:tag name="IGUANATEXCURSOR" val="2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850,76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\dot{V} = k_3 e_1 u_1 + k_3 e_2 v_* \sin e_3 + e_3 u_2;&#10;$ &#10;&#10;&#10;&#10;&#10;\end{document}"/>
  <p:tag name="IGUANATEXSIZE" val="20"/>
  <p:tag name="IGUANATEXCURSOR" val="2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9659"/>
  <p:tag name="ORIGINALWIDTH" val="2313,46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488,93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зяв функцию Ляпунова следующего вида:&#10;&#10;&#10;&#10;\end{document}"/>
  <p:tag name="IGUANATEXSIZE" val="20"/>
  <p:tag name="IGUANATEXCURSOR" val="3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9617"/>
  <p:tag name="ORIGINALWIDTH" val="1572,55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k_3 \left(\dfrac{e_1^2}{2} + \dfrac{e_2^2}{2} \right) + \dfrac{e_3^2}{2} &gt; 0;&#10;$ &#10;&#10;&#10;&#10;&#10;\end{document}"/>
  <p:tag name="IGUANATEXSIZE" val="20"/>
  <p:tag name="IGUANATEXCURSOR" val="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8,1328"/>
  <p:tag name="ORIGINALWIDTH" val="4211,47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Решение $\bs \varphi(t)$ системы дифференциальных уравнений $\dot{\bs X}=f(t,\bs X)$ с начальными условиями $\bs X(0)=\bs X_0$ устойчиво (в смысле Ляпунова), если для любого $\varepsilon&gt;0$ найдется число $\delta&gt;0$, такое, что если $||\bs X(0)- \bs \varphi(0)|| &lt;  \delta$, то $||\bs X(t)-\bs \varphi(t)||&lt;\varepsilon$ для всех значений $t \ge 0$. В противном случае решение $\bs \varphi(t)$ называется неустойчивым. &#10;&#10;А если $\lim\limits_{t\to \infty}||\bs X(t)-\bs \varphi(t)||=0$, система асимптотически устойчива.&#10;\end{document}"/>
  <p:tag name="IGUANATEXSIZE" val="20"/>
  <p:tag name="IGUANATEXCURSOR" val="7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344,20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Тогда:&#10;&#10;&#10;&#10;\end{document}"/>
  <p:tag name="IGUANATEXSIZE" val="20"/>
  <p:tag name="IGUANATEXCURSOR" val="2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9659"/>
  <p:tag name="ORIGINALWIDTH" val="2313,46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058,118"/>
  <p:tag name="LATEXADDIN" val="\documentclass{article}&#10;\usepackage{amsmath}&#10;\pagestyle{empty}&#10;\begin{document}&#10;&#10;\begin{gather*}&#10;\begin{cases}&#10;v = v_* \cos e_3 - u_1, \\&#10;\omega = \omega_* - u_2.&#10;\end{cases}&#10;\end{gather*}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95,163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Управление:&#10;&#10;&#10;&#10;\end{document}"/>
  <p:tag name="IGUANATEXSIZE" val="20"/>
  <p:tag name="IGUANATEXCURSOR" val="2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67,49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/>
  <p:tag name="IGUANATEXSIZE" val="20"/>
  <p:tag name="IGUANATEXCURSOR" val="3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83,689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Ошибки:&#10;&#10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9659"/>
  <p:tag name="ORIGINALWIDTH" val="2313,46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058,118"/>
  <p:tag name="LATEXADDIN" val="\documentclass{article}&#10;\usepackage{amsmath}&#10;\pagestyle{empty}&#10;\begin{document}&#10;&#10;\begin{gather*}&#10;\begin{cases}&#10;v = v_* \cos e_3 - u_1, \\&#10;\omega = \omega_* - u_2.&#10;\end{cases}&#10;\end{gather*}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67,49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/>
  <p:tag name="IGUANATEXSIZE" val="20"/>
  <p:tag name="IGUANATEXCURSOR" val="3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91,4511"/>
  <p:tag name="LATEXADDIN" val="\documentclass{article}&#10;\usepackage{amsmath}&#10;\pagestyle{empty}&#10;\begin{document}&#10;&#10;\begin{gather*}&#10;\dot{x}_*(t) = 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,6985"/>
  <p:tag name="ORIGINALWIDTH" val="4017,99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&#10;\begin{itemize}&#10;\item Функция Ляпунова представляет собой скалярную функцию, заданную на фазовом пространстве системы, с помощью которой можно доказать устойчивость положения равновесия.&#10;\end{itemize}&#10;&#10;&#10;&#10;\end{document}"/>
  <p:tag name="IGUANATEXSIZE" val="20"/>
  <p:tag name="IGUANATEXCURSOR" val="2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973,3784"/>
  <p:tag name="LATEXADDIN" val="\documentclass{article}&#10;\usepackage{amsmath}&#10;\pagestyle{empty}&#10;\begin{document}&#10;&#10;\begin{gather*}&#10;v_*(t) = \sqrt{\dot{x}_*^2 + \dot{y}_*^2};&#10;\end{gather*}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,465"/>
  <p:tag name="ORIGINALWIDTH" val="1142,107"/>
  <p:tag name="LATEXADDIN" val="\documentclass{article}&#10;\usepackage{amsmath}&#10;\pagestyle{empty}&#10;\begin{document}&#10;&#10;\begin{gather*}&#10;\omega_*(t) = \dfrac{\ddot{y}_*\dot{x}_* - \dot{y}_*\ddot{x}_*}{\dot{x}_*^2 + \dot{y}_*^2};&#10;\end{gather*}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81,7023"/>
  <p:tag name="LATEXADDIN" val="\documentclass{article}&#10;\usepackage{amsmath}&#10;\pagestyle{empty}&#10;\begin{document}&#10;&#10;\begin{gather*}&#10;\dot{y}_*(t) = 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91,4511"/>
  <p:tag name="LATEXADDIN" val="\documentclass{article}&#10;\usepackage{amsmath}&#10;\pagestyle{empty}&#10;\begin{document}&#10;&#10;\begin{gather*}&#10;\ddot{x}_*(t) = &#10;\end{gather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81,7023"/>
  <p:tag name="LATEXADDIN" val="\documentclass{article}&#10;\usepackage{amsmath}&#10;\pagestyle{empty}&#10;\begin{document}&#10;&#10;\begin{gather*}&#10;\ddot{y}_*(t) = &#10;\end{gather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680,165"/>
  <p:tag name="LATEXADDIN" val="\documentclass{article}&#10;\usepackage{amsmath}&#10;\pagestyle{empty}&#10;\begin{document}&#10;&#10;\begin{gather*}&#10;\cos\left(t+\dfrac{\pi}{2}\righ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395,9505"/>
  <p:tag name="LATEXADDIN" val="\documentclass{article}&#10;\usepackage{amsmath}&#10;\pagestyle{empty}&#10;\begin{document}&#10;&#10;\begin{gather*}&#10;2\cos 2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777,6528"/>
  <p:tag name="LATEXADDIN" val="\documentclass{article}&#10;\usepackage{amsmath}&#10;\pagestyle{empty}&#10;\begin{document}&#10;&#10;\begin{gather*}&#10;-\sin\left(t+\dfrac{\pi}{2}\righ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475,4406"/>
  <p:tag name="LATEXADDIN" val="\documentclass{article}&#10;\usepackage{amsmath}&#10;\pagestyle{empty}&#10;\begin{document}&#10;&#10;\begin{gather*}&#10;-4\sin 2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2977,128"/>
  <p:tag name="LATEXADDIN" val="\documentclass{article}&#10;\usepackage{amsmath}&#10;\pagestyle{empty}&#10;\begin{document}&#10;&#10;\begin{gather*}&#10;x_*(t) = \sin\left(t + \dfrac{\pi}{2}\right), \qquad&#10;y_*(t) = \sin(2t), \qquad&#10;t \in [0; 2\pi]&#10;\end{gather*}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4014,24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&#10;\begin{itemize}&#10;\item Функция $V(\bs X)$, называется функцией Ляпунова автономной системы $\dot{\bs X}=f(\bs X)$, если выполнены следующие условия: &#10;\end{itemize}&#10;&#10;&#10;&#10;\end{document}"/>
  <p:tag name="IGUANATEXSIZE" val="20"/>
  <p:tag name="IGUANATEXCURSOR" val="3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4288,714"/>
  <p:tag name="LATEXADDIN" val="\documentclass{article}&#10;\usepackage{amsmath}&#10;\usepackage[english,russian]{babel}&#10;&#10;\pagestyle{empty}&#10;\begin{document}&#10;\noindent&#10;Выбрали $\Delta t$ и рассчитываем значения всех функций времени в текущий момент времени $t_i = i\Delta t$.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507,68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Отправили полученные значения на робота.&#10;&#10;&#10;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,9659"/>
  <p:tag name="ORIGINALWIDTH" val="2313,46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$&#10;u_1 =  - k_1 e_1;&#10;$ &#10;\quad&#10;$u_2 = -k_2 e_3 - k_3 \dfrac{e_2 v_* \sin e_3}{e_3}$;&#10;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058,118"/>
  <p:tag name="LATEXADDIN" val="\documentclass{article}&#10;\usepackage{amsmath}&#10;\pagestyle{empty}&#10;\begin{document}&#10;&#10;\begin{gather*}&#10;\begin{cases}&#10;v = v_* \cos e_3 - u_1, \\&#10;\omega = \omega_* - u_2.&#10;\end{cases}&#10;\end{gather*}&#10;&#10;&#10;\end{document}"/>
  <p:tag name="IGUANATEXSIZE" val="2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067,49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\cos \alpha (x_* - x) + \sin \alpha (y_* - y), \\&#10;e_2 = -\sin \alpha (x_* - x) + \cos \alpha (y_* - y), \\&#10;e_3 = \alpha_* - \alpha.&#10;\end{cases}&#10;\end{gather*}&#10;&#10;&#10;\end{document}"/>
  <p:tag name="IGUANATEXSIZE" val="20"/>
  <p:tag name="IGUANATEXCURSOR" val="3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91,4511"/>
  <p:tag name="LATEXADDIN" val="\documentclass{article}&#10;\usepackage{amsmath}&#10;\pagestyle{empty}&#10;\begin{document}&#10;&#10;\begin{gather*}&#10;\dot{x}_*(t) = 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973,3784"/>
  <p:tag name="LATEXADDIN" val="\documentclass{article}&#10;\usepackage{amsmath}&#10;\pagestyle{empty}&#10;\begin{document}&#10;&#10;\begin{gather*}&#10;v_*(t) = \sqrt{\dot{x}_*^2 + \dot{y}_*^2};&#10;\end{gather*}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,465"/>
  <p:tag name="ORIGINALWIDTH" val="1142,107"/>
  <p:tag name="LATEXADDIN" val="\documentclass{article}&#10;\usepackage{amsmath}&#10;\pagestyle{empty}&#10;\begin{document}&#10;&#10;\begin{gather*}&#10;\omega_*(t) = \dfrac{\ddot{y}_*\dot{x}_* - \dot{y}_*\ddot{x}_*}{\dot{x}_*^2 + \dot{y}_*^2};&#10;\end{gather*}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81,7023"/>
  <p:tag name="LATEXADDIN" val="\documentclass{article}&#10;\usepackage{amsmath}&#10;\pagestyle{empty}&#10;\begin{document}&#10;&#10;\begin{gather*}&#10;\dot{y}_*(t) = 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91,4511"/>
  <p:tag name="LATEXADDIN" val="\documentclass{article}&#10;\usepackage{amsmath}&#10;\pagestyle{empty}&#10;\begin{document}&#10;&#10;\begin{gather*}&#10;\ddot{x}_*(t) = &#10;\end{gather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91,0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2. $V(\bs X) &gt; 0$, при $\bs X \ne 0$,&#10;&#10;&#10;\end{document}"/>
  <p:tag name="IGUANATEXSIZE" val="20"/>
  <p:tag name="IGUANATEXCURSOR" val="3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81,7023"/>
  <p:tag name="LATEXADDIN" val="\documentclass{article}&#10;\usepackage{amsmath}&#10;\pagestyle{empty}&#10;\begin{document}&#10;&#10;\begin{gather*}&#10;\ddot{y}_*(t) = &#10;\end{gather*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680,165"/>
  <p:tag name="LATEXADDIN" val="\documentclass{article}&#10;\usepackage{amsmath}&#10;\pagestyle{empty}&#10;\begin{document}&#10;&#10;\begin{gather*}&#10;\cos\left(t+\dfrac{\pi}{2}\righ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395,9505"/>
  <p:tag name="LATEXADDIN" val="\documentclass{article}&#10;\usepackage{amsmath}&#10;\pagestyle{empty}&#10;\begin{document}&#10;&#10;\begin{gather*}&#10;2\cos 2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777,6528"/>
  <p:tag name="LATEXADDIN" val="\documentclass{article}&#10;\usepackage{amsmath}&#10;\pagestyle{empty}&#10;\begin{document}&#10;&#10;\begin{gather*}&#10;-\sin\left(t+\dfrac{\pi}{2}\right)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475,4406"/>
  <p:tag name="LATEXADDIN" val="\documentclass{article}&#10;\usepackage{amsmath}&#10;\pagestyle{empty}&#10;\begin{document}&#10;&#10;\begin{gather*}&#10;-4\sin 2t;&#10;\end{gather*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2977,128"/>
  <p:tag name="LATEXADDIN" val="\documentclass{article}&#10;\usepackage{amsmath}&#10;\pagestyle{empty}&#10;\begin{document}&#10;&#10;\begin{gather*}&#10;x_*(t) = \sin\left(t + \dfrac{\pi}{2}\right), \qquad&#10;y_*(t) = \sin(2t), \qquad&#10;t \in [0; 2\pi]&#10;\end{gather*}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9674"/>
  <p:tag name="ORIGINALWIDTH" val="1324,334"/>
  <p:tag name="LATEXADDIN" val="\documentclass{article}&#10;\usepackage{amsmath}&#10;\usepackage{amsfonts}&#10;\pagestyle{empty}&#10;\usepackage[english,russian]{babel}&#10;\usepackage[papersize={5 cm,15.4 cm}]{geometry}&#10;\newcommand{\bs}[1]{\boldsymbol{#1}}&#10;\newcommand{\bm}[1]{\mathbf{#1}}&#10;&#10;\begin{document}&#10;\noindent&#10;Отправили полученные значения на робота.&#10;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176,9779"/>
  <p:tag name="LATEXADDIN" val="\documentclass{article}&#10;\usepackage{amsmath}&#10;\pagestyle{empty}&#10;\begin{document}&#10;&#10;=$&gt;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844,3944"/>
  <p:tag name="LATEXADDIN" val="\documentclass{article}&#10;\usepackage{amsmath}&#10;\pagestyle{empty}&#10;\begin{document}&#10;&#10;\begin{gather*}&#10;\omega_R = \dfrac{v_1+\omega K}{r}, \\&#10;\omega_L = \dfrac{v_1-\omega K}{r}.&#10;\end{gather*}&#10;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176,9779"/>
  <p:tag name="LATEXADDIN" val="\documentclass{article}&#10;\usepackage{amsmath}&#10;\pagestyle{empty}&#10;\begin{document}&#10;&#10;=$&gt;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9,418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1. $V(\bs 0) = 0$,&#10;&#10;&#10;\end{document}"/>
  <p:tag name="IGUANATEXSIZE" val="20"/>
  <p:tag name="IGUANATEXCURSOR" val="2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,2171"/>
  <p:tag name="ORIGINALWIDTH" val="4288,714"/>
  <p:tag name="LATEXADDIN" val="\documentclass{article}&#10;\usepackage{amsmath}&#10;\usepackage[english,russian]{babel}&#10;&#10;\pagestyle{empty}&#10;\begin{document}&#10;\noindent&#10;Выбрали $\Delta t$ и рассчитываем значения всех функций времени в текущий момент времени $t_i = i\Delta t$.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1442,0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3. $\dot{V}(\bs X) \le 0$, при всех $\bs X$.&#10;&#10;&#10;\end{document}"/>
  <p:tag name="IGUANATEXSIZE" val="20"/>
  <p:tag name="IGUANATEXCURSOR" val="3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,7169"/>
  <p:tag name="ORIGINALWIDTH" val="977,1279"/>
  <p:tag name="LATEXADDIN" val="\documentclass{article}&#10;\usepackage{amsmath}&#10;\pagestyle{empty}&#10;\begin{document}&#10;&#10;\begin{gather*}&#10;\left(\dfrac{u}{v}\right)' = \dfrac{u'v-uv'}{v^2};&#10;\end{gather*}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,1987"/>
  <p:tag name="ORIGINALWIDTH" val="4017,24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Если в некоторой окрестности U нулевого решения $\bs X=0$ автономной системы \textbf{существует} функция Ляпунова $V(\bs X)$, то положение равновесия $\bs X=0$ является устойчивым по Ляпунову. &#10;\end{itemize}&#10;&#10;&#10;&#10;\end{document}"/>
  <p:tag name="IGUANATEXSIZE" val="20"/>
  <p:tag name="IGUANATEXCURSOR" val="3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,4638"/>
  <p:tag name="ORIGINALWIDTH" val="4014,24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itemize}&#10;\item Если $\dot{V} &lt; 0$, то положение равновесия $\bs X=0$ является асимптотически устойчивым.&#10;\end{itemize}&#10;&#10;&#10;&#10;\end{document}"/>
  <p:tag name="IGUANATEXSIZE" val="20"/>
  <p:tag name="IGUANATEXCURSOR" val="3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,7218"/>
  <p:tag name="ORIGINALWIDTH" val="1079,86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dot{\theta} +c\dot{\theta}+ \dfrac{g}{l}\sin \theta = 0;&#10;$ 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9513"/>
  <p:tag name="ORIGINALWIDTH" val="1244,844"/>
  <p:tag name="LATEXADDIN" val="\documentclass{article}&#10;\usepackage{amsmath}&#10;\pagestyle{empty}&#10;\begin{document}&#10;&#10;\begin{gather*}&#10;\begin{cases}&#10;\dot{x_1} = x_2,  \\&#10;\dot{x_2} = -\dfrac{g}{l}\sin x_1 - c x_2.&#10;\end{cases}&#10;\end{gather*}&#10;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,9685"/>
  <p:tag name="ORIGINALWIDTH" val="1698,53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1}{2} ml^2 x_2^2 + mgl(1-\cos x_1);&#10;$ &#10;&#10;&#10;&#10;&#10;\end{document}"/>
  <p:tag name="IGUANATEXSIZE" val="20"/>
  <p:tag name="IGUANATEXCURSOR" val="3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,7353"/>
  <p:tag name="ORIGINALWIDTH" val="218,222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&#10;$ &#10;&#10;&#10;&#10;&#10;\end{document}"/>
  <p:tag name="IGUANATEXSIZE" val="20"/>
  <p:tag name="IGUANATEXCURSOR" val="2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2074,9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V &gt; 0$, а $\dot{V} &lt; 0$ при любых $x_1, x_2 \neq 0$&#10;&#10;&#10;&#10;\end{document}"/>
  <p:tag name="IGUANATEXSIZE" val="20"/>
  <p:tag name="IGUANATEXCURSOR" val="3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038,99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Система асимптотически устойчива&#10;&#10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,49118"/>
  <p:tag name="ORIGINALWIDTH" val="176,22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=&gt; &#10;&#10;&#10;&#10;\end{document}"/>
  <p:tag name="IGUANATEXSIZE" val="20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0,2212"/>
  <p:tag name="ORIGINALWIDTH" val="2356,95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 ml^2 x_2 \left(-\dfrac{g}{l}\sin x_1 - c x_2 \right) + mgl(\sin x_1) x_2 = &#10;$ &#10;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76,3779"/>
  <p:tag name="LATEXADDIN" val="\documentclass{article}&#10;\usepackage{amsmath}&#10;\pagestyle{empty}&#10;\begin{document}&#10;&#10;\begin{gather*}&#10;y = f(x(t)); \quad =&gt;&#10;\end{gather*}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631,421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 = -cml^2 x_2^2;&#10;$ &#10;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463,442"/>
  <p:tag name="LATEXADDIN" val="\documentclass{article}&#10;\usepackage{amsmath}&#10;\pagestyle{empty}&#10;\begin{document}&#10;&#10;\begin{gather*}&#10;\begin{cases}&#10;x_1 = \theta,  \\&#10;x_2 = \dot{\theta}.&#10;\end{cases}&#10;\end{gather*}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469,06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ml^2 x_2 \dot{x_2} + mgl(\sin x_1) \dot{x_1} = &#10;$ &#10;&#10;&#10;&#10;&#10;\end{document}"/>
  <p:tag name="IGUANATEXSIZE" val="20"/>
  <p:tag name="IGUANATEXCURSOR" val="2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,1938"/>
  <p:tag name="ORIGINALWIDTH" val="956,8804"/>
  <p:tag name="LATEXADDIN" val="\documentclass{article}&#10;\usepackage{amsmath}&#10;\pagestyle{empty}&#10;\begin{document}&#10;&#10;\begin{gather*}&#10;\begin{cases}&#10;\dot{\rho} = -v \cos \beta,  \\&#10;\dot{\beta} = \dfrac{v}{\rho}\sin \beta - \omega.&#10;\end{cases}&#10;\end{gather*}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358,8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rho$ -- расстояние до цели,&#10;&#10;\noindent&#10;$\beta$ -- ошибка ориентации.&#10;&#10;&#10;&#10;\end{document}"/>
  <p:tag name="IGUANATEXSIZE" val="20"/>
  <p:tag name="IGUANATEXCURSOR" val="2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,9685"/>
  <p:tag name="ORIGINALWIDTH" val="873,640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1}{2} \rho^2 + \dfrac{1}{2} \beta^2;&#10;$ &#10;&#10;&#10;&#10;&#10;\end{document}"/>
  <p:tag name="IGUANATEXSIZE" val="20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197,97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\rho \dot{\rho} + \beta \dot{\beta} = \rho (-v \cos \beta) + \beta \left( \dfrac{v}{\rho}\sin \beta - \omega \right) = -\left( \rho \cos \beta - \dfrac{\beta sin \beta}{\rho} \right)v - \beta \omega;&#10;$ &#10;&#10;&#10;&#10;&#10;\end{document}"/>
  <p:tag name="IGUANATEXSIZE" val="20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863,14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ужно выбрать $v$ и $\omega$ так, чтобы получить $\dot{V} &lt; 0$.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513,68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пример, $v=\left(\rho\cos \beta -\dfrac{\beta sin \beta}{\rho} \right)$, $\quad$ $\omega = \beta$;&#10;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736,033"/>
  <p:tag name="LATEXADDIN" val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Движение мобильного робота в заданную точку:&#10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679,415"/>
  <p:tag name="LATEXADDIN" val="\documentclass{article}&#10;\usepackage{amsmath}&#10;\pagestyle{empty}&#10;\begin{document}&#10;&#10;\begin{gather*}&#10;\dfrac{dy}{dt} = \dfrac{\partial f}{\partial x} \dfrac{dx}{dt};&#10;\end{gather*}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9513"/>
  <p:tag name="ORIGINALWIDTH" val="950,1313"/>
  <p:tag name="LATEXADDIN" val="\documentclass{article}&#10;\usepackage{amsmath}&#10;\pagestyle{empty}&#10;\begin{document}&#10;&#10;\begin{gather*}&#10;\begin{cases}&#10;\dot{\rho} = -v \cos \beta,  \\&#10;\dot{\beta} = \dfrac{v}{\l}\sin \beta - \omega.&#10;\end{cases}&#10;\end{gather*}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,7214"/>
  <p:tag name="ORIGINALWIDTH" val="1358,8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\rho$ -- расстояние до цели,&#10;&#10;\noindent&#10;$\beta$ -- ошибка ориентации.&#10;&#10;&#10;&#10;\end{document}"/>
  <p:tag name="IGUANATEXSIZE" val="20"/>
  <p:tag name="IGUANATEXCURSOR" val="2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,9685"/>
  <p:tag name="ORIGINALWIDTH" val="873,640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V = \dfrac{1}{2} \rho^2 + \dfrac{1}{2} \beta^2;&#10;$ &#10;&#10;&#10;&#10;&#10;\end{document}"/>
  <p:tag name="IGUANATEXSIZE" val="20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4197,97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$&#10;\dot{V} = \rho \dot{\rho} + \beta \dot{\beta} = \rho (-v \cos \beta) + \beta \left( \dfrac{v}{\rho}\sin \beta - \omega \right) = -\left( \rho \cos \beta - \dfrac{\beta sin \beta}{\rho} \right)v - \beta \omega;&#10;$ &#10;&#10;&#10;&#10;&#10;\end{document}"/>
  <p:tag name="IGUANATEXSIZE" val="20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2863,14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ужно выбрать $v$ и $\omega$ так, чтобы получить $\dot{V} &lt; 0$.&#10;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736,033"/>
  <p:tag name="LATEXADDIN" val="\documentclass{article}&#10;\usepackage{amsmath}&#10;\usepackage{amsfonts}&#10;\pagestyle{empty}&#10;\usepackage[english,russian]{babel}&#10;\usepackage[papersize={7 cm,15.4 cm}]{geometry}&#10;\newcommand{\bs}[1]{\boldsymbol{#1}}&#10;\newcommand{\bm}[1]{\mathbf{#1}}&#10;&#10;\begin{document}&#10;\noindent&#10;Движение мобильного робота в заданную точку:&#10;&#10;&#10;&#10;\end{document}"/>
  <p:tag name="IGUANATEXSIZE" val="20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776,15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пример, $v=k_1\left(\rho\cos \beta -\dfrac{\beta sin \beta}{\rho} \right)$, $\quad$ $\omega = k_2\beta$;&#10;&#10;&#10;&#10;\end{document}"/>
  <p:tag name="IGUANATEXSIZE" val="20"/>
  <p:tag name="IGUANATEXCURSOR" val="3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,4856"/>
  <p:tag name="ORIGINALWIDTH" val="2474,691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Или $v=k_1 \rho \cos \beta$,$\quad$ $\omega = k_1 \cos \beta \sin \beta + k_2 \beta$;&#10;&#10;&#10;&#10;\end{document}"/>
  <p:tag name="IGUANATEXSIZE" val="20"/>
  <p:tag name="IGUANATEXCURSOR" val="2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,1927"/>
  <p:tag name="ORIGINALWIDTH" val="2029,246"/>
  <p:tag name="LATEXADDIN" val="\documentclass{article}&#10;\usepackage{amsmath}&#10;\pagestyle{empty}&#10;\begin{document}&#10;&#10;\begin{gather*}&#10;\begin{pmatrix}&#10;  \dot{X} \\&#10;  \dot{Y} \\&#10;  \dot{\alpha}&#10;\end{pmatrix} =&#10;\begin{pmatrix}&#10;  \cos\alpha &amp; -\sin\alpha &amp; 0 \\&#10;  \sin\alpha &amp; \cos\alpha &amp; 0 \\&#10;  0 &amp; 0 &amp; 1&#10;\end{pmatrix}&#10;\begin{pmatrix}&#10;  v_1 \\&#10;  v_2 \\&#10;  \omega&#10;\end{pmatrix};&#10;\end{gather*}&#10;&#10;&#10;\end{document}"/>
  <p:tag name="IGUANATEXSIZE" val="20"/>
  <p:tag name="IGUANATEXCURSOR" val="3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823,3971"/>
  <p:tag name="LATEXADDIN" val="\documentclass{article}&#10;\usepackage{amsmath}&#10;\pagestyle{empty}&#10;\begin{document}&#10;&#10;\begin{gather*}&#10;\begin{cases}&#10;\dot{X} = v\cos(\alpha), \\&#10;\dot{Y} = v\sin(\alpha), \\&#10;\dot{\alpha} = \omega.&#10;\end{cases}&#10;\end{gather*}&#10;&#10;&#10;\end{document}"/>
  <p:tag name="IGUANATEXSIZE" val="20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52,681"/>
  <p:tag name="LATEXADDIN" val="\documentclass{article}&#10;\usepackage{amsmath}&#10;\usepackage[english,russian]{babel}&#10;&#10;\pagestyle{empty}&#10;\begin{document}&#10;&#10;Примеры: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4,582"/>
  <p:tag name="ORIGINALWIDTH" val="2354,706"/>
  <p:tag name="LATEXADDIN" val="\documentclass{article}&#10;\usepackage{amsmath}&#10;\usepackage{amsfonts}&#10;\pagestyle{empty}&#10;\usepackage[english,russian]{babel}&#10;\usepackage[papersize={9.5 cm,15.4 cm}]{geometry}&#10;\newcommand{\bs}[1]{\boldsymbol{#1}}&#10;\newcommand{\bm}[1]{\mathbf{#1}}&#10;&#10;\begin{document}&#10;\small&#10;\noindent&#10;$O'xy$ -– неподвижная система координат;&#10;&#10;\noindent&#10;$Ox_1 x_2$ -- подвижная система координат, жестко связанная с корпусом робота;&#10;&#10;\noindent&#10;$(x,y)$ -- координаты начала подвижной системы координат;&#10;&#10;\noindent&#10;$\alpha$ -- угол поворота подвижной системы координат относительно неподвижной.&#10;&#10;\noindent&#10;$\bs v$ и $\bs \omega$ -- векторы линейной и угловой скорости робота, спроецированные на подвижную систему координат&#10;&#10;&#10;&#10;\end{document}"/>
  <p:tag name="IGUANATEXSIZE" val="20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3817,02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small&#10;\noindent&#10;Так же зададим радиус колеса -- $r$,  расстояние от оси $Ox_1$ до колес -- $K$. &#10;&#10;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,6978"/>
  <p:tag name="ORIGINALWIDTH" val="4207,72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Чтобы полностью описать положение робота в пространстве необходимо 3 координаты: $(x,y,\alpha)$. &#10;&#10;\noindent&#10;Конфигурационное пространство $(x,y,\alpha) \in {\mathbb{R}^2 \times [-\pi,\pi)}$&#10;или $\mathbb{R}^2 \times \mathbb{S}^1$.&#10;&#10;&#10;&#10;&#10;\end{document}"/>
  <p:tag name="IGUANATEXSIZE" val="18"/>
  <p:tag name="IGUANATEXCURSOR" val="3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,73756"/>
  <p:tag name="ORIGINALWIDTH" val="2847,39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small&#10;\noindent&#10;Связь неподвижной и подвижной системы координат:&#10;&#10;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193,851"/>
  <p:tag name="LATEXADDIN" val="\documentclass{article}&#10;\usepackage{amsmath}&#10;\pagestyle{empty}&#10;\begin{document}&#10;&#10;$&#10;\alpha_*(t) = \arctan\left(\dfrac{\dot{y}_*}{\dot{x}_*}\right);&#10;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80,9524"/>
  <p:tag name="LATEXADDIN" val="\documentclass{article}&#10;\usepackage{amsmath}&#10;\pagestyle{empty}&#10;\begin{document}&#10;&#10;\begin{gather*}&#10;v_*(t) = &#10;\end{gather*}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845,1443"/>
  <p:tag name="LATEXADDIN" val="\documentclass{article}&#10;\usepackage{amsmath}&#10;\pagestyle{empty}&#10;\begin{document}&#10;&#10;\begin{gather*}&#10;\omega_*(t) = \dot{\alpha_*(t)} = &#10;\end{gather*}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17,06"/>
  <p:tag name="LATEXADDIN" val="\documentclass{article}&#10;\usepackage{amsmath}&#10;\usepackage[english,russian]{babel}&#10;&#10;\pagestyle{empty}&#10;\begin{document}&#10;&#10;Находим функции $v_*$ и $\omega_*$: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8,4402"/>
  <p:tag name="ORIGINALWIDTH" val="2257,218"/>
  <p:tag name="LATEXADDIN" val="\documentclass{article}&#10;\usepackage{amsmath}&#10;\pagestyle{empty}&#10;\begin{document}&#10;&#10;\begin{gather*}&#10;\dfrac{1}{1 + \left(\dfrac{\dot{y}_*}{\dot{x}_*}\right)^2} \cdot \dfrac{\ddot{y}_*\dot{x}_* - \dot{y}_*\ddot{x}_*}{\dot{x}_*^2} = \dfrac{\ddot{y}_*\dot{x}_* - \dot{y}_*\ddot{x}_*}{\dot{x}_*^2 + \dot{y}_*^2};&#10;\end{gather*}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537,6827"/>
  <p:tag name="LATEXADDIN" val="\documentclass{article}&#10;\usepackage{amsmath}&#10;\pagestyle{empty}&#10;\begin{document}&#10;&#10;\begin{gather*}&#10;\sqrt{\dot{x}_*^2 + \dot{y}_*^2};&#10;\end{gather*}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20,9224"/>
  <p:tag name="LATEXADDIN" val="\documentclass{article}&#10;\usepackage{amsmath}&#10;\pagestyle{empty}&#10;\begin{document}&#10;&#10;\begin{gather*}&#10;\dfrac{d}{dt} (\sin ^2 t) = &#10;\end{gather*}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,7177"/>
  <p:tag name="ORIGINALWIDTH" val="605,9243"/>
  <p:tag name="LATEXADDIN" val="\documentclass{article}&#10;\usepackage{amsmath}&#10;\pagestyle{empty}&#10;\begin{document}&#10;&#10;\begin{gather*}&#10;\dot{x}_*(t) = \dfrac{df}{dt};&#10;\end{gather*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05,9243"/>
  <p:tag name="LATEXADDIN" val="\documentclass{article}&#10;\usepackage{amsmath}&#10;\pagestyle{empty}&#10;\begin{document}&#10;&#10;\begin{gather*}&#10;\dot{y}_*(t) = \dfrac{dg}{dt};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193,851"/>
  <p:tag name="LATEXADDIN" val="\documentclass{article}&#10;\usepackage{amsmath}&#10;\pagestyle{empty}&#10;\begin{document}&#10;&#10;$&#10;\alpha_*(t) = \arctan\left(\dfrac{\dot{y}_*}{\dot{x}_*}\right);&#10;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80,9524"/>
  <p:tag name="LATEXADDIN" val="\documentclass{article}&#10;\usepackage{amsmath}&#10;\pagestyle{empty}&#10;\begin{document}&#10;&#10;\begin{gather*}&#10;v_*(t) = &#10;\end{gather*}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,465"/>
  <p:tag name="ORIGINALWIDTH" val="1142,107"/>
  <p:tag name="LATEXADDIN" val="\documentclass{article}&#10;\usepackage{amsmath}&#10;\pagestyle{empty}&#10;\begin{document}&#10;&#10;\begin{gather*}&#10;\omega_*(t) = \dfrac{\ddot{y}_*\dot{x}_* - \dot{y}_*\ddot{x}_*}{\dot{x}_*^2 + \dot{y}_*^2};&#10;\end{gather*}&#10;&#10;&#10;\end{document}"/>
  <p:tag name="IGUANATEXSIZE" val="20"/>
  <p:tag name="IGUANATEXCURSOR" val="1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17,06"/>
  <p:tag name="LATEXADDIN" val="\documentclass{article}&#10;\usepackage{amsmath}&#10;\usepackage[english,russian]{babel}&#10;&#10;\pagestyle{empty}&#10;\begin{document}&#10;&#10;Находим функции $v_*$ и $\omega_*$: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537,6827"/>
  <p:tag name="LATEXADDIN" val="\documentclass{article}&#10;\usepackage{amsmath}&#10;\pagestyle{empty}&#10;\begin{document}&#10;&#10;\begin{gather*}&#10;\sqrt{\dot{x}_*^2 + \dot{y}_*^2};&#10;\end{gather*}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,7177"/>
  <p:tag name="ORIGINALWIDTH" val="605,9243"/>
  <p:tag name="LATEXADDIN" val="\documentclass{article}&#10;\usepackage{amsmath}&#10;\pagestyle{empty}&#10;\begin{document}&#10;&#10;\begin{gather*}&#10;\dot{x}_*(t) = \dfrac{df}{dt};&#10;\end{gather*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05,9243"/>
  <p:tag name="LATEXADDIN" val="\documentclass{article}&#10;\usepackage{amsmath}&#10;\pagestyle{empty}&#10;\begin{document}&#10;&#10;\begin{gather*}&#10;\dot{y}_*(t) = \dfrac{dg}{dt};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948,6314"/>
  <p:tag name="LATEXADDIN" val="\documentclass{article}&#10;\usepackage{amsmath}&#10;\pagestyle{empty}&#10;\begin{document}&#10;&#10;\begin{gather*}&#10;\begin{cases}&#10;\dot{x}_* = v_*\cos(\alpha_*), \\&#10;\dot{y}_* = v_*\sin(\alpha_*), \\&#10;\dot{\alpha}_* = \omega_*.&#10;\end{cases}&#10;\end{gather*}&#10;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20,9224"/>
  <p:tag name="LATEXADDIN" val="\documentclass{article}&#10;\usepackage{amsmath}&#10;\pagestyle{empty}&#10;\begin{document}&#10;&#10;\begin{gather*}&#10;\dfrac{d}{dt} \sin(t^2) = &#10;\end{gather*}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7,6791"/>
  <p:tag name="ORIGINALWIDTH" val="2228,721"/>
  <p:tag name="LATEXADDIN" val="\documentclass{article}&#10;\usepackage{amsmath}&#10;\usepackage{amsfonts}&#10;\pagestyle{empty}&#10;\usepackage[english,russian]{babel}&#10;\usepackage[papersize={9 cm,15.4 cm}]{geometry}&#10;\newcommand{\bs}[1]{\boldsymbol{#1}}&#10;\newcommand{\bm}[1]{\mathbf{#1}}&#10;&#10;\begin{document}&#10;\noindent&#10;Если функциями $x_*(t)$ и $y_*(t)$ задана желаемая траектория, тогда движение по ней идеального робота будет описываться системой уравнений: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193,851"/>
  <p:tag name="LATEXADDIN" val="\documentclass{article}&#10;\usepackage{amsmath}&#10;\pagestyle{empty}&#10;\begin{document}&#10;&#10;$&#10;\alpha_*(t) = \arctan\left(\dfrac{\dot{y}_*}{\dot{x}_*}\right);&#10;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,7177"/>
  <p:tag name="ORIGINALWIDTH" val="605,9243"/>
  <p:tag name="LATEXADDIN" val="\documentclass{article}&#10;\usepackage{amsmath}&#10;\pagestyle{empty}&#10;\begin{document}&#10;&#10;\begin{gather*}&#10;\dot{x}_*(t) = \dfrac{df}{dt};&#10;\end{gather*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605,9243"/>
  <p:tag name="LATEXADDIN" val="\documentclass{article}&#10;\usepackage{amsmath}&#10;\pagestyle{empty}&#10;\begin{document}&#10;&#10;\begin{gather*}&#10;\dot{y}_*(t) = \dfrac{dg}{dt};&#10;\end{gather*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981,252"/>
  <p:tag name="LATEXADDIN" val="\documentclass{article}&#10;\usepackage{amsmath}&#10;\usepackage{amsfonts}&#10;\pagestyle{empty}&#10;\usepackage[english,russian]{babel}&#10;\usepackage[papersize={8 cm,15.4 cm}]{geometry}&#10;\newcommand{\bs}[1]{\boldsymbol{#1}}&#10;\newcommand{\bm}[1]{\mathbf{#1}}&#10;&#10;\begin{document}&#10;\noindent&#10;Движение реального робота будет описываться системой уравнений: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781,4023"/>
  <p:tag name="LATEXADDIN" val="\documentclass{article}&#10;\usepackage{amsmath}&#10;\pagestyle{empty}&#10;\begin{document}&#10;&#10;\begin{gather*}&#10;\begin{cases}&#10;\dot{x} = v\cos(\alpha), \\&#10;\dot{y} = v\sin(\alpha), \\&#10;\dot{\alpha} = \omega,&#10;\end{cases}&#10;\end{gather*}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1563,555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Управляющие воздействия:&#10;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769,4038"/>
  <p:tag name="LATEXADDIN" val="\documentclass{article}&#10;\usepackage{amsmath}&#10;\pagestyle{empty}&#10;\begin{document}&#10;&#10;\begin{gather*}&#10;\begin{cases}&#10;v = v_* + u_1, \\&#10;\omega = \omega_* + u_2.&#10;\end{cases}&#10;\end{gather*}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626,1718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feedforward&#10;&#10;&#10;&#10;\end{document}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460,442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feedback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814,3982"/>
  <p:tag name="LATEXADDIN" val="\documentclass{article}&#10;\usepackage{amsmath}&#10;\pagestyle{empty}&#10;\begin{document}&#10;&#10;\begin{gather*}&#10;\dfrac{d}{dt} \arctan(t^2) = &#10;\end{gather*}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761,904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e_1 = x_* - x, \\&#10;e_2 = y_* - y, \\&#10;e_3 = \alpha_* - \alpha.&#10;\end{cases}&#10;\end{gather*}&#10;&#10;&#10;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761,9047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\dot{x}_* - \dot{x}, \\&#10;\dot{e}_2 = \dot{y}_* - \dot{y}, \\&#10;\dot{e}_3 = \dot{\alpha}_* - \dot{\alpha}.&#10;\end{cases}&#10;\end{gather*}&#10;&#10;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363,33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v \cos \alpha, \\&#10;\dot{e}_2 = v_*\sin \alpha_* - v \sin \alpha, \\&#10;\dot{e}_3 = \omega_* - \omega.&#10;\end{cases}&#10;\end{gather*}&#10;&#10;&#10;\end{document}"/>
  <p:tag name="IGUANATEXSIZE" val="20"/>
  <p:tag name="IGUANATEXCURSOR" val="4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923,134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Вводим ошибки:&#10;&#10;&#10;&#10;\end{document}"/>
  <p:tag name="IGUANATEXSIZE" val="20"/>
  <p:tag name="IGUANATEXCURSOR" val="2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86,052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Находим динамику ошибок:&#10;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190,4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\omega_* - (\omega_* + u_2).&#10;\end{cases}&#10;\end{gather*}&#10;&#10;&#10;\end{document}"/>
  <p:tag name="IGUANATEXSIZE" val="20"/>
  <p:tag name="IGUANATEXCURSOR" val="4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668,9164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alpha = \alpha_* - e_3.&#10;\end{gather*}&#10;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4008,999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Хотим получить уравнения относительно $e_i$, $u_i$ и известных функций:&#10;&#10;&#10;&#10;\end{document}"/>
  <p:tag name="IGUANATEXSIZE" val="20"/>
  <p:tag name="IGUANATEXCURSOR" val="3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068,61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Динамика ошибок:&#10;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2190,476"/>
  <p:tag name="LATEXADDIN" val="\documentclass{article}&#10;\usepackage{amsmath}&#10;\usepackage{amsfonts}&#10;\pagestyle{empty}&#10;\usepackage[english,russian]{babel}&#10;\usepackage[papersize={17 cm,15.4 cm}]{geometry}&#10;\newcommand{\bs}[1]{\boldsymbol{#1}}&#10;\newcommand{\bm}[1]{\mathbf{#1}}&#10;&#10;\begin{document}&#10;\noindent&#10;&#10;\begin{gather*}&#10;\begin{cases}&#10;\dot{e}_1 = v_*\cos \alpha_* - (v_* + u_1) \cos (\alpha_* - e_3), \\&#10;\dot{e}_2 = v_*\sin \alpha_* - (v_* + u_1) \sin (\alpha_* - e_3), \\&#10;\dot{e}_3 = u_2.&#10;\end{cases}&#10;\end{gather*}&#10;&#10;&#10;\end{document}"/>
  <p:tag name="IGUANATEXSIZE" val="20"/>
  <p:tag name="IGUANATEXCURSOR" val="4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</TotalTime>
  <Words>229</Words>
  <Application>Microsoft Office PowerPoint</Application>
  <PresentationFormat>Экран (4:3)</PresentationFormat>
  <Paragraphs>84</Paragraphs>
  <Slides>40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Тема Office</vt:lpstr>
      <vt:lpstr>Техническое и информационное обеспечение систем автоматизации и управления</vt:lpstr>
      <vt:lpstr>Предварительные сведения (Preliminaries).</vt:lpstr>
      <vt:lpstr>Дифференциальные уравнения.</vt:lpstr>
      <vt:lpstr>Дифференциальные уравнения.</vt:lpstr>
      <vt:lpstr>Дифференциальные уравнения.</vt:lpstr>
      <vt:lpstr>Дифференциальные уравнения.</vt:lpstr>
      <vt:lpstr>Дифференциальные уравнения.</vt:lpstr>
      <vt:lpstr>Дифференциальные уравнения.</vt:lpstr>
      <vt:lpstr>Основные понятия теории устойчивости.</vt:lpstr>
      <vt:lpstr>Метод функций Ляпунова.</vt:lpstr>
      <vt:lpstr>Метод функций Ляпунова. Пример</vt:lpstr>
      <vt:lpstr>Презентация PowerPoint</vt:lpstr>
      <vt:lpstr>Презентация PowerPoint</vt:lpstr>
      <vt:lpstr>Презентация PowerPoint</vt:lpstr>
      <vt:lpstr>Схема робота. Кинематические соотношения.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ISTU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Измерительные устройства и системы</dc:title>
  <dc:creator>Acer</dc:creator>
  <cp:lastModifiedBy>Anton Klekovkin</cp:lastModifiedBy>
  <cp:revision>347</cp:revision>
  <dcterms:created xsi:type="dcterms:W3CDTF">2012-01-24T14:25:23Z</dcterms:created>
  <dcterms:modified xsi:type="dcterms:W3CDTF">2023-12-15T12:46:35Z</dcterms:modified>
</cp:coreProperties>
</file>